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58" r:id="rId6"/>
    <p:sldId id="267" r:id="rId7"/>
    <p:sldId id="265" r:id="rId8"/>
    <p:sldId id="261" r:id="rId9"/>
    <p:sldId id="268" r:id="rId10"/>
    <p:sldId id="266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1" clrIdx="0">
    <p:extLst>
      <p:ext uri="{19B8F6BF-5375-455C-9EA6-DF929625EA0E}">
        <p15:presenceInfo xmlns:p15="http://schemas.microsoft.com/office/powerpoint/2012/main" userId="STUD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18:12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631F8-8055-3CA3-709F-04D62D147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C0A73D-D91C-750F-FD32-2E4BCAF85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3F8A07-A777-6DEF-E166-3E98DC9C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900A9C-3A27-1875-8514-F69E23AC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2D9536-9236-F91C-5640-630E0134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9207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2F4E8-6E17-4CAF-77A6-D6D2DEE8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F2B587-7F24-A1BC-93FE-10ED6192F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B72AED-E1DF-8735-AAB4-E5387F03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7021B8-60A3-312C-146F-4C810C5A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D03ECD-78C5-563B-AD00-ABA733CE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572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66F2211-202F-9A66-A8F3-10CAFA462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C692EC-00F7-1806-D5CF-B05CD17D8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5713DB-A977-251A-78AD-CC2B472E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E569AA-8330-34F2-1534-7224E4E4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0375B0-A8F9-B7C0-A443-6A7AFD0C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467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2B224-9BCB-D926-3B64-B61D1D05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3B93C-192D-CA8D-0C2E-CA60029C6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7BAD9A-3365-6B2F-5EAB-2E6E89A6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F60063-F2AB-0683-99E6-2941B011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D01B67-C708-75AD-2C3D-03FD0D28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220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06041-D7A0-B70E-3D6D-118E7CF2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99A89B-B0A6-DD5B-6AAB-20B75F8BE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92C774-08D7-ACFF-D3AB-2844E0F9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2B77AA-4D14-3F5F-392F-C8C1B609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4BFAEC-8EEC-D555-05A3-9DF9048D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549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30E0C-B641-68D3-8AC0-37227EAA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41D6D-7BDC-F8FA-C43D-B99C48D96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F8C024-181D-2BE2-73B6-6414C8C26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64FC95-EA98-F040-01C2-0555BFB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EA39B0-04D2-CBDE-72F8-9206A1B3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5CB637-441B-BC1D-B606-B76C03EA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8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3A58A-1EC5-4693-1A80-92827CD6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1517CE-3238-579D-9419-8124E881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9EBAA6-E857-AAAF-F080-3D98A34E9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158FCF1-4AAF-7F90-8D19-50E666ABF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EC7C48-7B15-8237-3142-FC00B2EDE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A76512-BE53-7016-4385-659F350F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934716F-D3D2-6022-8F67-AAFEBAD3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BD89E0B-F9B3-D40E-6E49-4E306F6C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33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CCCA2-0CC0-1EC7-DF91-D6201D41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EF95C7-13E9-3A44-9DEE-453E4121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D1DB6F-FB94-4473-B642-1F55BA2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AF3144-5FBF-078E-080C-96613B80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0256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D1EAB3-B7D2-ADE5-6A85-83370A19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0E2C2E-A37F-6175-6641-5029A13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3D2FCE-99D6-F28B-C9CB-6E5FB122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13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A0AB2-BCA6-AB48-00AE-184CCFFB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CBBE82-1866-232B-3731-920643E8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310FBA-EA68-FE82-15DB-2CB922460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739109-CE02-38E1-7371-98178A1C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264D9D-3949-E8E5-9F01-1E6CEFD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75F10D-EFB9-F0D9-F948-8532BECA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62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E0839-4313-7EBB-C001-A4A27BB1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C133D0-7363-A97F-A7DB-0461B7E39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D18F00-C2C5-C3A0-B3D9-92FFC938C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34D204-C8E3-F46A-2FAC-6E81B03E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1DCC07-B830-EFBA-8D74-4A8F569E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A68ED6-7B5D-7631-1916-5C2BF8B3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11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0C8541E-AB74-7972-B5DF-26501DE9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A75301-05FF-4831-5F3B-40C37AB6E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A7611F-E95F-56A3-16A1-2147EA6F8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33E2-8F50-4162-9926-19ED95542D1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15A40B-4F7C-DCC4-218D-2F098A355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897316-71D4-8973-079D-E04E28671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F00DA-A820-425F-BF4A-E672DDEB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5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1.xml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shopify.com/blog/most-popular-social-media-platforms#:~:text=The%20latest%20statistics%20show%20that,users%20are%20active%20Facebook%20users." TargetMode="External"/><Relationship Id="rId7" Type="http://schemas.openxmlformats.org/officeDocument/2006/relationships/hyperlink" Target="https://sproutsocial.com/insights/social-media-algorithm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scholar.in/pros-and-cons-of-social-media/" TargetMode="External"/><Relationship Id="rId5" Type="http://schemas.openxmlformats.org/officeDocument/2006/relationships/hyperlink" Target="https://www.success.com/20-pros-and-cons-of-social-media-use/" TargetMode="External"/><Relationship Id="rId4" Type="http://schemas.openxmlformats.org/officeDocument/2006/relationships/hyperlink" Target="https://www.searchenginejournal.com/social-media/biggest-social-media-sites/#clos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1.xml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17/06/relationships/model3d" Target="../media/model3d1.glb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1.xml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0.png"/><Relationship Id="rId4" Type="http://schemas.openxmlformats.org/officeDocument/2006/relationships/image" Target="../media/image4.png"/><Relationship Id="rId9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10.png"/><Relationship Id="rId3" Type="http://schemas.openxmlformats.org/officeDocument/2006/relationships/image" Target="../media/image18.svg"/><Relationship Id="rId21" Type="http://schemas.openxmlformats.org/officeDocument/2006/relationships/image" Target="../media/image30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12.png"/><Relationship Id="rId2" Type="http://schemas.openxmlformats.org/officeDocument/2006/relationships/image" Target="../media/image17.png"/><Relationship Id="rId16" Type="http://schemas.openxmlformats.org/officeDocument/2006/relationships/image" Target="../media/image9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8.png"/><Relationship Id="rId10" Type="http://schemas.openxmlformats.org/officeDocument/2006/relationships/image" Target="../media/image25.png"/><Relationship Id="rId19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slide" Target="slide2.xml"/><Relationship Id="rId22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10.png"/><Relationship Id="rId3" Type="http://schemas.openxmlformats.org/officeDocument/2006/relationships/image" Target="../media/image18.svg"/><Relationship Id="rId21" Type="http://schemas.openxmlformats.org/officeDocument/2006/relationships/image" Target="../media/image30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12.png"/><Relationship Id="rId2" Type="http://schemas.openxmlformats.org/officeDocument/2006/relationships/image" Target="../media/image17.png"/><Relationship Id="rId16" Type="http://schemas.openxmlformats.org/officeDocument/2006/relationships/image" Target="../media/image9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8.png"/><Relationship Id="rId10" Type="http://schemas.openxmlformats.org/officeDocument/2006/relationships/image" Target="../media/image25.png"/><Relationship Id="rId19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slide" Target="slide2.xml"/><Relationship Id="rId22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1.xml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>
            <a:extLst>
              <a:ext uri="{FF2B5EF4-FFF2-40B4-BE49-F238E27FC236}">
                <a16:creationId xmlns:a16="http://schemas.microsoft.com/office/drawing/2014/main" id="{037B2CC0-1C70-40D4-AB82-B9C5032A659F}"/>
              </a:ext>
            </a:extLst>
          </p:cNvPr>
          <p:cNvSpPr/>
          <p:nvPr/>
        </p:nvSpPr>
        <p:spPr>
          <a:xfrm rot="16200000">
            <a:off x="3669221" y="-1332096"/>
            <a:ext cx="5146969" cy="8973626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5CBDDC46-68DD-4D91-830B-A8BE205A8F54}"/>
              </a:ext>
            </a:extLst>
          </p:cNvPr>
          <p:cNvSpPr/>
          <p:nvPr/>
        </p:nvSpPr>
        <p:spPr>
          <a:xfrm>
            <a:off x="9812614" y="2786906"/>
            <a:ext cx="750264" cy="73562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2E4DF1-ED06-E6F2-B1AC-F8D9AE5B5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100" y="1547026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Social media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3C3E584-4C46-4446-93B5-19ABF567B97D}"/>
              </a:ext>
            </a:extLst>
          </p:cNvPr>
          <p:cNvSpPr/>
          <p:nvPr/>
        </p:nvSpPr>
        <p:spPr>
          <a:xfrm>
            <a:off x="1937856" y="760238"/>
            <a:ext cx="7740243" cy="47889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9ADA94-6285-93C7-4B64-98B4DDD1E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810" y="3106745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Jakub Kosina, </a:t>
            </a:r>
            <a:r>
              <a:rPr lang="en-US" dirty="0" err="1">
                <a:solidFill>
                  <a:schemeClr val="bg1"/>
                </a:solidFill>
                <a:latin typeface="Candara" panose="020E0502030303020204" pitchFamily="34" charset="0"/>
              </a:rPr>
              <a:t>Aneta</a:t>
            </a: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ndara" panose="020E0502030303020204" pitchFamily="34" charset="0"/>
              </a:rPr>
              <a:t>Strie</a:t>
            </a:r>
            <a:r>
              <a:rPr lang="cs-CZ" dirty="0" err="1">
                <a:solidFill>
                  <a:schemeClr val="bg1"/>
                </a:solidFill>
                <a:latin typeface="Candara" panose="020E0502030303020204" pitchFamily="34" charset="0"/>
              </a:rPr>
              <a:t>žencová</a:t>
            </a:r>
            <a:r>
              <a:rPr lang="cs-CZ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&amp;</a:t>
            </a:r>
            <a:r>
              <a:rPr lang="cs-CZ" dirty="0">
                <a:solidFill>
                  <a:schemeClr val="bg1"/>
                </a:solidFill>
                <a:latin typeface="Candara" panose="020E0502030303020204" pitchFamily="34" charset="0"/>
              </a:rPr>
              <a:t> Zoja </a:t>
            </a:r>
            <a:r>
              <a:rPr lang="cs-CZ" dirty="0" err="1">
                <a:solidFill>
                  <a:schemeClr val="bg1"/>
                </a:solidFill>
                <a:latin typeface="Candara" panose="020E0502030303020204" pitchFamily="34" charset="0"/>
              </a:rPr>
              <a:t>Topiarzová</a:t>
            </a:r>
            <a:endParaRPr lang="en-GB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Candara" panose="020E0502030303020204" pitchFamily="34" charset="0"/>
              </a:rPr>
              <a:t>ZŠ-</a:t>
            </a:r>
            <a:r>
              <a:rPr lang="cs-CZ" dirty="0" err="1">
                <a:solidFill>
                  <a:schemeClr val="bg1"/>
                </a:solidFill>
                <a:latin typeface="Candara" panose="020E0502030303020204" pitchFamily="34" charset="0"/>
              </a:rPr>
              <a:t>Škarvady</a:t>
            </a:r>
            <a:r>
              <a:rPr lang="cs-CZ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  <a:latin typeface="Candara" panose="020E0502030303020204" pitchFamily="34" charset="0"/>
              </a:rPr>
              <a:t>9.B/</a:t>
            </a:r>
            <a:r>
              <a:rPr lang="cs-CZ" dirty="0" err="1">
                <a:solidFill>
                  <a:schemeClr val="bg1"/>
                </a:solidFill>
                <a:latin typeface="Candara" panose="020E0502030303020204" pitchFamily="34" charset="0"/>
              </a:rPr>
              <a:t>group</a:t>
            </a:r>
            <a:r>
              <a:rPr lang="cs-CZ" dirty="0">
                <a:solidFill>
                  <a:schemeClr val="bg1"/>
                </a:solidFill>
                <a:latin typeface="Candara" panose="020E0502030303020204" pitchFamily="34" charset="0"/>
              </a:rPr>
              <a:t> 2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752C762-5ABC-4400-B693-F122936844CF}"/>
              </a:ext>
            </a:extLst>
          </p:cNvPr>
          <p:cNvSpPr txBox="1"/>
          <p:nvPr/>
        </p:nvSpPr>
        <p:spPr>
          <a:xfrm>
            <a:off x="3449273" y="2139054"/>
            <a:ext cx="5293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Candara" panose="020E0502030303020204" pitchFamily="34" charset="0"/>
              </a:rPr>
              <a:t>Social media</a:t>
            </a:r>
            <a:endParaRPr lang="cs-CZ" sz="6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2" descr="Cursor PNG, Cursor Transparent Background - FreeIconsPNG">
            <a:extLst>
              <a:ext uri="{FF2B5EF4-FFF2-40B4-BE49-F238E27FC236}">
                <a16:creationId xmlns:a16="http://schemas.microsoft.com/office/drawing/2014/main" id="{4868CD5D-273D-4EBF-848E-BF0CAC445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71" y="685800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91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37982 -0.5435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-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>
            <a:extLst>
              <a:ext uri="{FF2B5EF4-FFF2-40B4-BE49-F238E27FC236}">
                <a16:creationId xmlns:a16="http://schemas.microsoft.com/office/drawing/2014/main" id="{205B71DF-29E3-22BC-F53C-45EAC667EAB1}"/>
              </a:ext>
            </a:extLst>
          </p:cNvPr>
          <p:cNvSpPr/>
          <p:nvPr/>
        </p:nvSpPr>
        <p:spPr>
          <a:xfrm>
            <a:off x="4030824" y="466531"/>
            <a:ext cx="3553409" cy="5793498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ývojový diagram: alternativní postup 5">
            <a:extLst>
              <a:ext uri="{FF2B5EF4-FFF2-40B4-BE49-F238E27FC236}">
                <a16:creationId xmlns:a16="http://schemas.microsoft.com/office/drawing/2014/main" id="{D60C3E7C-635A-7134-055E-1D359CD6C2BE}"/>
              </a:ext>
            </a:extLst>
          </p:cNvPr>
          <p:cNvSpPr/>
          <p:nvPr/>
        </p:nvSpPr>
        <p:spPr>
          <a:xfrm>
            <a:off x="4182959" y="659264"/>
            <a:ext cx="3291639" cy="496243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6">
            <a:extLst>
              <a:ext uri="{FF2B5EF4-FFF2-40B4-BE49-F238E27FC236}">
                <a16:creationId xmlns:a16="http://schemas.microsoft.com/office/drawing/2014/main" id="{CD18F25A-1B04-7D52-F9A9-5E3FC2B0CE69}"/>
              </a:ext>
            </a:extLst>
          </p:cNvPr>
          <p:cNvSpPr/>
          <p:nvPr/>
        </p:nvSpPr>
        <p:spPr>
          <a:xfrm>
            <a:off x="5566827" y="5712493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7">
            <a:extLst>
              <a:ext uri="{FF2B5EF4-FFF2-40B4-BE49-F238E27FC236}">
                <a16:creationId xmlns:a16="http://schemas.microsoft.com/office/drawing/2014/main" id="{E272839A-4F9D-CDC5-0A41-62F34343639A}"/>
              </a:ext>
            </a:extLst>
          </p:cNvPr>
          <p:cNvSpPr txBox="1"/>
          <p:nvPr/>
        </p:nvSpPr>
        <p:spPr>
          <a:xfrm>
            <a:off x="4591928" y="856053"/>
            <a:ext cx="240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9:41</a:t>
            </a:r>
          </a:p>
        </p:txBody>
      </p:sp>
      <p:pic>
        <p:nvPicPr>
          <p:cNvPr id="8" name="Obrázek 24">
            <a:hlinkClick r:id="rId3" action="ppaction://hlinksldjump"/>
            <a:extLst>
              <a:ext uri="{FF2B5EF4-FFF2-40B4-BE49-F238E27FC236}">
                <a16:creationId xmlns:a16="http://schemas.microsoft.com/office/drawing/2014/main" id="{454B3FEB-79F0-B9FE-11E7-60331F27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78" y="4864482"/>
            <a:ext cx="576648" cy="576648"/>
          </a:xfrm>
          <a:prstGeom prst="rect">
            <a:avLst/>
          </a:prstGeom>
        </p:spPr>
      </p:pic>
      <p:pic>
        <p:nvPicPr>
          <p:cNvPr id="9" name="Obrázek 26">
            <a:extLst>
              <a:ext uri="{FF2B5EF4-FFF2-40B4-BE49-F238E27FC236}">
                <a16:creationId xmlns:a16="http://schemas.microsoft.com/office/drawing/2014/main" id="{9857B3F0-C27F-6E32-4C72-E7994D1D0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28" y="4864482"/>
            <a:ext cx="576650" cy="576650"/>
          </a:xfrm>
          <a:prstGeom prst="rect">
            <a:avLst/>
          </a:prstGeom>
        </p:spPr>
      </p:pic>
      <p:pic>
        <p:nvPicPr>
          <p:cNvPr id="10" name="Obrázek 28">
            <a:extLst>
              <a:ext uri="{FF2B5EF4-FFF2-40B4-BE49-F238E27FC236}">
                <a16:creationId xmlns:a16="http://schemas.microsoft.com/office/drawing/2014/main" id="{A3130B27-4765-B04D-0610-C68EAF15F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34" y="4834176"/>
            <a:ext cx="642340" cy="646087"/>
          </a:xfrm>
          <a:prstGeom prst="rect">
            <a:avLst/>
          </a:prstGeom>
        </p:spPr>
      </p:pic>
      <p:pic>
        <p:nvPicPr>
          <p:cNvPr id="11" name="Obrázek 32">
            <a:extLst>
              <a:ext uri="{FF2B5EF4-FFF2-40B4-BE49-F238E27FC236}">
                <a16:creationId xmlns:a16="http://schemas.microsoft.com/office/drawing/2014/main" id="{966C18EE-28FA-FE1D-E4B9-17A2135C87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19506"/>
          <a:stretch/>
        </p:blipFill>
        <p:spPr>
          <a:xfrm>
            <a:off x="6675539" y="4834176"/>
            <a:ext cx="642341" cy="622619"/>
          </a:xfrm>
          <a:prstGeom prst="rect">
            <a:avLst/>
          </a:prstGeom>
        </p:spPr>
      </p:pic>
      <p:pic>
        <p:nvPicPr>
          <p:cNvPr id="1026" name="Picture 2" descr="Cursor PNG, Cursor Transparent Background - FreeIconsPNG">
            <a:extLst>
              <a:ext uri="{FF2B5EF4-FFF2-40B4-BE49-F238E27FC236}">
                <a16:creationId xmlns:a16="http://schemas.microsoft.com/office/drawing/2014/main" id="{FED8D316-CC3C-0CEF-22A1-8A0AF914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14" y="720296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66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7.40741E-7 L -0.08294 -0.304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D87A08-1E87-C67B-963B-FB15C22F3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21"/>
          <a:stretch/>
        </p:blipFill>
        <p:spPr>
          <a:xfrm>
            <a:off x="-3027566" y="-2287611"/>
            <a:ext cx="18247131" cy="2914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124A76-D759-628E-8D6F-62F4542E1E63}"/>
              </a:ext>
            </a:extLst>
          </p:cNvPr>
          <p:cNvSpPr txBox="1"/>
          <p:nvPr/>
        </p:nvSpPr>
        <p:spPr>
          <a:xfrm>
            <a:off x="91440" y="627017"/>
            <a:ext cx="284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Sources: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2C7E4-E58C-A9E0-2323-54BA88E7BDED}"/>
              </a:ext>
            </a:extLst>
          </p:cNvPr>
          <p:cNvSpPr txBox="1"/>
          <p:nvPr/>
        </p:nvSpPr>
        <p:spPr>
          <a:xfrm>
            <a:off x="143691" y="1433695"/>
            <a:ext cx="9130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Slide 3</a:t>
            </a:r>
            <a:endParaRPr lang="en-US" dirty="0"/>
          </a:p>
          <a:p>
            <a:r>
              <a:rPr lang="en-US" dirty="0">
                <a:hlinkClick r:id="rId4"/>
              </a:rPr>
              <a:t>Slide 3</a:t>
            </a:r>
            <a:endParaRPr lang="en-US" dirty="0"/>
          </a:p>
          <a:p>
            <a:r>
              <a:rPr lang="en-US" dirty="0">
                <a:hlinkClick r:id="rId5"/>
              </a:rPr>
              <a:t>Slide 4 and 5</a:t>
            </a:r>
            <a:endParaRPr lang="en-US" dirty="0"/>
          </a:p>
          <a:p>
            <a:r>
              <a:rPr lang="en-US" dirty="0">
                <a:hlinkClick r:id="rId6"/>
              </a:rPr>
              <a:t>Slide 4 and 5</a:t>
            </a:r>
            <a:endParaRPr lang="en-US" dirty="0"/>
          </a:p>
          <a:p>
            <a:r>
              <a:rPr lang="en-US" dirty="0">
                <a:hlinkClick r:id="rId7"/>
              </a:rPr>
              <a:t>Slide 6</a:t>
            </a:r>
            <a:endParaRPr lang="en-US" dirty="0"/>
          </a:p>
        </p:txBody>
      </p:sp>
      <p:sp>
        <p:nvSpPr>
          <p:cNvPr id="12" name="Ovál 6">
            <a:extLst>
              <a:ext uri="{FF2B5EF4-FFF2-40B4-BE49-F238E27FC236}">
                <a16:creationId xmlns:a16="http://schemas.microsoft.com/office/drawing/2014/main" id="{DA99EF70-E508-6D1C-6D07-7F60CA16C1F0}"/>
              </a:ext>
            </a:extLst>
          </p:cNvPr>
          <p:cNvSpPr/>
          <p:nvPr/>
        </p:nvSpPr>
        <p:spPr>
          <a:xfrm>
            <a:off x="5600345" y="6196308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ursor PNG, Cursor Transparent Background - FreeIconsPNG">
            <a:extLst>
              <a:ext uri="{FF2B5EF4-FFF2-40B4-BE49-F238E27FC236}">
                <a16:creationId xmlns:a16="http://schemas.microsoft.com/office/drawing/2014/main" id="{CECF1AB1-9FEF-BC80-3623-6825B5A3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40" y="6945423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69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33399 -0.968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-4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ývojový diagram: alternativní postup 10">
            <a:extLst>
              <a:ext uri="{FF2B5EF4-FFF2-40B4-BE49-F238E27FC236}">
                <a16:creationId xmlns:a16="http://schemas.microsoft.com/office/drawing/2014/main" id="{70A777BE-87AC-4983-AA0D-560FE9224FF3}"/>
              </a:ext>
            </a:extLst>
          </p:cNvPr>
          <p:cNvSpPr/>
          <p:nvPr/>
        </p:nvSpPr>
        <p:spPr>
          <a:xfrm>
            <a:off x="8235215" y="532251"/>
            <a:ext cx="3553409" cy="5793498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6DA60-CFB3-BDF2-4D1B-7BAFFA75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Thank you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8F47-60BE-FB8D-BF77-4832EF916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We truly hope you enjoyed this presentation.</a:t>
            </a:r>
          </a:p>
        </p:txBody>
      </p:sp>
      <p:sp>
        <p:nvSpPr>
          <p:cNvPr id="5" name="Ovál 6">
            <a:extLst>
              <a:ext uri="{FF2B5EF4-FFF2-40B4-BE49-F238E27FC236}">
                <a16:creationId xmlns:a16="http://schemas.microsoft.com/office/drawing/2014/main" id="{1585AB2B-CB6C-4735-9DFD-EDD5E6EBCE60}"/>
              </a:ext>
            </a:extLst>
          </p:cNvPr>
          <p:cNvSpPr/>
          <p:nvPr/>
        </p:nvSpPr>
        <p:spPr>
          <a:xfrm>
            <a:off x="9752933" y="5735511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BD64D2F-0C00-464D-92EF-893FDBB7B252}"/>
              </a:ext>
            </a:extLst>
          </p:cNvPr>
          <p:cNvSpPr/>
          <p:nvPr/>
        </p:nvSpPr>
        <p:spPr>
          <a:xfrm>
            <a:off x="8380602" y="614623"/>
            <a:ext cx="3238150" cy="498595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6375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>
            <a:extLst>
              <a:ext uri="{FF2B5EF4-FFF2-40B4-BE49-F238E27FC236}">
                <a16:creationId xmlns:a16="http://schemas.microsoft.com/office/drawing/2014/main" id="{205B71DF-29E3-22BC-F53C-45EAC667EAB1}"/>
              </a:ext>
            </a:extLst>
          </p:cNvPr>
          <p:cNvSpPr/>
          <p:nvPr/>
        </p:nvSpPr>
        <p:spPr>
          <a:xfrm>
            <a:off x="4030824" y="466531"/>
            <a:ext cx="3553409" cy="5793498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ývojový diagram: alternativní postup 5">
            <a:extLst>
              <a:ext uri="{FF2B5EF4-FFF2-40B4-BE49-F238E27FC236}">
                <a16:creationId xmlns:a16="http://schemas.microsoft.com/office/drawing/2014/main" id="{D60C3E7C-635A-7134-055E-1D359CD6C2BE}"/>
              </a:ext>
            </a:extLst>
          </p:cNvPr>
          <p:cNvSpPr/>
          <p:nvPr/>
        </p:nvSpPr>
        <p:spPr>
          <a:xfrm>
            <a:off x="4182959" y="659264"/>
            <a:ext cx="3291639" cy="496243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6">
            <a:extLst>
              <a:ext uri="{FF2B5EF4-FFF2-40B4-BE49-F238E27FC236}">
                <a16:creationId xmlns:a16="http://schemas.microsoft.com/office/drawing/2014/main" id="{CD18F25A-1B04-7D52-F9A9-5E3FC2B0CE69}"/>
              </a:ext>
            </a:extLst>
          </p:cNvPr>
          <p:cNvSpPr/>
          <p:nvPr/>
        </p:nvSpPr>
        <p:spPr>
          <a:xfrm>
            <a:off x="5566827" y="5712493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7">
            <a:extLst>
              <a:ext uri="{FF2B5EF4-FFF2-40B4-BE49-F238E27FC236}">
                <a16:creationId xmlns:a16="http://schemas.microsoft.com/office/drawing/2014/main" id="{E272839A-4F9D-CDC5-0A41-62F34343639A}"/>
              </a:ext>
            </a:extLst>
          </p:cNvPr>
          <p:cNvSpPr txBox="1"/>
          <p:nvPr/>
        </p:nvSpPr>
        <p:spPr>
          <a:xfrm>
            <a:off x="4591928" y="856053"/>
            <a:ext cx="240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9:41</a:t>
            </a:r>
          </a:p>
        </p:txBody>
      </p:sp>
      <p:pic>
        <p:nvPicPr>
          <p:cNvPr id="8" name="Obrázek 24">
            <a:hlinkClick r:id="rId3" action="ppaction://hlinksldjump"/>
            <a:extLst>
              <a:ext uri="{FF2B5EF4-FFF2-40B4-BE49-F238E27FC236}">
                <a16:creationId xmlns:a16="http://schemas.microsoft.com/office/drawing/2014/main" id="{454B3FEB-79F0-B9FE-11E7-60331F27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78" y="4864482"/>
            <a:ext cx="576648" cy="576648"/>
          </a:xfrm>
          <a:prstGeom prst="rect">
            <a:avLst/>
          </a:prstGeom>
        </p:spPr>
      </p:pic>
      <p:pic>
        <p:nvPicPr>
          <p:cNvPr id="9" name="Obrázek 26">
            <a:extLst>
              <a:ext uri="{FF2B5EF4-FFF2-40B4-BE49-F238E27FC236}">
                <a16:creationId xmlns:a16="http://schemas.microsoft.com/office/drawing/2014/main" id="{9857B3F0-C27F-6E32-4C72-E7994D1D0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28" y="4864482"/>
            <a:ext cx="576650" cy="576650"/>
          </a:xfrm>
          <a:prstGeom prst="rect">
            <a:avLst/>
          </a:prstGeom>
        </p:spPr>
      </p:pic>
      <p:pic>
        <p:nvPicPr>
          <p:cNvPr id="10" name="Obrázek 28">
            <a:extLst>
              <a:ext uri="{FF2B5EF4-FFF2-40B4-BE49-F238E27FC236}">
                <a16:creationId xmlns:a16="http://schemas.microsoft.com/office/drawing/2014/main" id="{A3130B27-4765-B04D-0610-C68EAF15F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34" y="4834176"/>
            <a:ext cx="642340" cy="646087"/>
          </a:xfrm>
          <a:prstGeom prst="rect">
            <a:avLst/>
          </a:prstGeom>
        </p:spPr>
      </p:pic>
      <p:pic>
        <p:nvPicPr>
          <p:cNvPr id="11" name="Obrázek 32">
            <a:extLst>
              <a:ext uri="{FF2B5EF4-FFF2-40B4-BE49-F238E27FC236}">
                <a16:creationId xmlns:a16="http://schemas.microsoft.com/office/drawing/2014/main" id="{966C18EE-28FA-FE1D-E4B9-17A2135C87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19506"/>
          <a:stretch/>
        </p:blipFill>
        <p:spPr>
          <a:xfrm>
            <a:off x="6611873" y="4818511"/>
            <a:ext cx="642341" cy="622619"/>
          </a:xfrm>
          <a:prstGeom prst="rect">
            <a:avLst/>
          </a:prstGeom>
        </p:spPr>
      </p:pic>
      <p:pic>
        <p:nvPicPr>
          <p:cNvPr id="1026" name="Picture 2" descr="Cursor PNG, Cursor Transparent Background - FreeIconsPNG">
            <a:extLst>
              <a:ext uri="{FF2B5EF4-FFF2-40B4-BE49-F238E27FC236}">
                <a16:creationId xmlns:a16="http://schemas.microsoft.com/office/drawing/2014/main" id="{FED8D316-CC3C-0CEF-22A1-8A0AF914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06" y="685800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2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00156 -0.2451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6B2948D-BEA8-5CA6-9263-4BE695F3C876}"/>
              </a:ext>
            </a:extLst>
          </p:cNvPr>
          <p:cNvCxnSpPr>
            <a:cxnSpLocks/>
          </p:cNvCxnSpPr>
          <p:nvPr/>
        </p:nvCxnSpPr>
        <p:spPr>
          <a:xfrm flipH="1">
            <a:off x="0" y="1231641"/>
            <a:ext cx="121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0" name="Obrázek 39">
            <a:extLst>
              <a:ext uri="{FF2B5EF4-FFF2-40B4-BE49-F238E27FC236}">
                <a16:creationId xmlns:a16="http://schemas.microsoft.com/office/drawing/2014/main" id="{3016466D-1D6A-82F2-E73C-D6EF1AD3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4" y="111968"/>
            <a:ext cx="1045026" cy="1045026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832004E9-1048-A58D-8C07-DF7AA41D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16" y="111968"/>
            <a:ext cx="1045026" cy="1045026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1703D89F-B443-D8CA-2B32-31A7F2ED5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998" y="111968"/>
            <a:ext cx="1045026" cy="1045026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01BF7CF8-A7A3-13F7-8780-EB5042079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480" y="111969"/>
            <a:ext cx="1050073" cy="1045025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DFFFB9E7-DF5D-81BF-E07B-9C874BDEF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008" y="111968"/>
            <a:ext cx="1045027" cy="1045027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70543BFB-2FB4-957A-7C22-DF13C9568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90" y="111968"/>
            <a:ext cx="1045025" cy="1045025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419B50F8-4BAE-CADF-B61A-3DE1A4DAD3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969" y="111968"/>
            <a:ext cx="1045025" cy="1045025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01916DAE-ADDD-0921-EBEB-531009A2E7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8448" y="111967"/>
            <a:ext cx="1045025" cy="1045025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9" name="3D model 58">
                <a:extLst>
                  <a:ext uri="{FF2B5EF4-FFF2-40B4-BE49-F238E27FC236}">
                    <a16:creationId xmlns:a16="http://schemas.microsoft.com/office/drawing/2014/main" id="{45BFBB5F-C7E2-4D6B-366D-37C8008C04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2130741"/>
                  </p:ext>
                </p:extLst>
              </p:nvPr>
            </p:nvGraphicFramePr>
            <p:xfrm>
              <a:off x="10541927" y="111967"/>
              <a:ext cx="1045024" cy="1049690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1045024" cy="1049690"/>
                    </a:xfrm>
                    <a:prstGeom prst="rect">
                      <a:avLst/>
                    </a:prstGeom>
                  </am3d:spPr>
                  <am3d:camera>
                    <am3d:pos x="0" y="0" z="718423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36363" d="1000000"/>
                    <am3d:preTrans dx="-11" dy="3" dz="-21272728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5896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9" name="3D model 58">
                <a:extLst>
                  <a:ext uri="{FF2B5EF4-FFF2-40B4-BE49-F238E27FC236}">
                    <a16:creationId xmlns:a16="http://schemas.microsoft.com/office/drawing/2014/main" id="{45BFBB5F-C7E2-4D6B-366D-37C8008C04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41927" y="111967"/>
                <a:ext cx="1045024" cy="104969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TextovéPole 59">
            <a:extLst>
              <a:ext uri="{FF2B5EF4-FFF2-40B4-BE49-F238E27FC236}">
                <a16:creationId xmlns:a16="http://schemas.microsoft.com/office/drawing/2014/main" id="{AE05F887-F669-C037-0DE7-54158570628E}"/>
              </a:ext>
            </a:extLst>
          </p:cNvPr>
          <p:cNvSpPr txBox="1"/>
          <p:nvPr/>
        </p:nvSpPr>
        <p:spPr>
          <a:xfrm>
            <a:off x="0" y="123164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General facts: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Definition: </a:t>
            </a:r>
          </a:p>
          <a:p>
            <a:r>
              <a:rPr lang="en-US" sz="20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websites and applications that enable users all over the world to create and share content.</a:t>
            </a:r>
          </a:p>
          <a:p>
            <a:endParaRPr lang="en-US" sz="2000" b="0" i="0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Most popular social media:</a:t>
            </a:r>
          </a:p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In the year of 2022 so far the top 5 list of most popular social media is as following:</a:t>
            </a:r>
          </a:p>
          <a:p>
            <a:endParaRPr lang="en-US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1. Facebook – 2.94 billion active users</a:t>
            </a:r>
          </a:p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2. YouTube – 2.48 billion active users</a:t>
            </a:r>
          </a:p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3. </a:t>
            </a:r>
            <a:r>
              <a:rPr lang="en-US" sz="2000" dirty="0" err="1">
                <a:solidFill>
                  <a:schemeClr val="bg1"/>
                </a:solidFill>
                <a:latin typeface="Candara" panose="020E0502030303020204" pitchFamily="34" charset="0"/>
              </a:rPr>
              <a:t>Whatsapp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 – 2 billion active users</a:t>
            </a:r>
          </a:p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4. Instagram – 1.44 billion active users</a:t>
            </a:r>
          </a:p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5. WeChat – 1.02 billion active users</a:t>
            </a:r>
          </a:p>
          <a:p>
            <a:r>
              <a:rPr lang="en-US" sz="2000" dirty="0" err="1">
                <a:solidFill>
                  <a:schemeClr val="bg1"/>
                </a:solidFill>
                <a:latin typeface="Candara" panose="020E0502030303020204" pitchFamily="34" charset="0"/>
              </a:rPr>
              <a:t>Honourable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 mentions:</a:t>
            </a:r>
          </a:p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TikTok – 1 billion active users</a:t>
            </a:r>
          </a:p>
        </p:txBody>
      </p:sp>
      <p:sp>
        <p:nvSpPr>
          <p:cNvPr id="4" name="Ovál 6">
            <a:hlinkClick r:id="rId13" action="ppaction://hlinksldjump"/>
            <a:extLst>
              <a:ext uri="{FF2B5EF4-FFF2-40B4-BE49-F238E27FC236}">
                <a16:creationId xmlns:a16="http://schemas.microsoft.com/office/drawing/2014/main" id="{A028BEED-2C90-57E4-647D-82C6EE7244FD}"/>
              </a:ext>
            </a:extLst>
          </p:cNvPr>
          <p:cNvSpPr/>
          <p:nvPr/>
        </p:nvSpPr>
        <p:spPr>
          <a:xfrm>
            <a:off x="5510843" y="6238167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ursor PNG, Cursor Transparent Background - FreeIconsPNG">
            <a:extLst>
              <a:ext uri="{FF2B5EF4-FFF2-40B4-BE49-F238E27FC236}">
                <a16:creationId xmlns:a16="http://schemas.microsoft.com/office/drawing/2014/main" id="{8CFA0B40-92EF-A8B9-523C-DE9439B9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17" y="703613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26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1250">
        <p159:morph option="byObject"/>
      </p:transition>
    </mc:Choice>
    <mc:Fallback xmlns="">
      <p:transition spd="slow" advClick="0" advTm="1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4.81481E-6 L -0.02266 -0.089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>
            <a:extLst>
              <a:ext uri="{FF2B5EF4-FFF2-40B4-BE49-F238E27FC236}">
                <a16:creationId xmlns:a16="http://schemas.microsoft.com/office/drawing/2014/main" id="{205B71DF-29E3-22BC-F53C-45EAC667EAB1}"/>
              </a:ext>
            </a:extLst>
          </p:cNvPr>
          <p:cNvSpPr/>
          <p:nvPr/>
        </p:nvSpPr>
        <p:spPr>
          <a:xfrm>
            <a:off x="4030824" y="466531"/>
            <a:ext cx="3553409" cy="5793498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ývojový diagram: alternativní postup 5">
            <a:extLst>
              <a:ext uri="{FF2B5EF4-FFF2-40B4-BE49-F238E27FC236}">
                <a16:creationId xmlns:a16="http://schemas.microsoft.com/office/drawing/2014/main" id="{D60C3E7C-635A-7134-055E-1D359CD6C2BE}"/>
              </a:ext>
            </a:extLst>
          </p:cNvPr>
          <p:cNvSpPr/>
          <p:nvPr/>
        </p:nvSpPr>
        <p:spPr>
          <a:xfrm>
            <a:off x="4182959" y="659264"/>
            <a:ext cx="3291639" cy="496243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6">
            <a:extLst>
              <a:ext uri="{FF2B5EF4-FFF2-40B4-BE49-F238E27FC236}">
                <a16:creationId xmlns:a16="http://schemas.microsoft.com/office/drawing/2014/main" id="{CD18F25A-1B04-7D52-F9A9-5E3FC2B0CE69}"/>
              </a:ext>
            </a:extLst>
          </p:cNvPr>
          <p:cNvSpPr/>
          <p:nvPr/>
        </p:nvSpPr>
        <p:spPr>
          <a:xfrm>
            <a:off x="5566827" y="5712493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7">
            <a:extLst>
              <a:ext uri="{FF2B5EF4-FFF2-40B4-BE49-F238E27FC236}">
                <a16:creationId xmlns:a16="http://schemas.microsoft.com/office/drawing/2014/main" id="{E272839A-4F9D-CDC5-0A41-62F34343639A}"/>
              </a:ext>
            </a:extLst>
          </p:cNvPr>
          <p:cNvSpPr txBox="1"/>
          <p:nvPr/>
        </p:nvSpPr>
        <p:spPr>
          <a:xfrm>
            <a:off x="4591928" y="856053"/>
            <a:ext cx="240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9:41</a:t>
            </a:r>
          </a:p>
        </p:txBody>
      </p:sp>
      <p:pic>
        <p:nvPicPr>
          <p:cNvPr id="8" name="Obrázek 24">
            <a:hlinkClick r:id="rId3" action="ppaction://hlinksldjump"/>
            <a:extLst>
              <a:ext uri="{FF2B5EF4-FFF2-40B4-BE49-F238E27FC236}">
                <a16:creationId xmlns:a16="http://schemas.microsoft.com/office/drawing/2014/main" id="{454B3FEB-79F0-B9FE-11E7-60331F27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78" y="4864482"/>
            <a:ext cx="576648" cy="576648"/>
          </a:xfrm>
          <a:prstGeom prst="rect">
            <a:avLst/>
          </a:prstGeom>
        </p:spPr>
      </p:pic>
      <p:pic>
        <p:nvPicPr>
          <p:cNvPr id="9" name="Obrázek 26">
            <a:extLst>
              <a:ext uri="{FF2B5EF4-FFF2-40B4-BE49-F238E27FC236}">
                <a16:creationId xmlns:a16="http://schemas.microsoft.com/office/drawing/2014/main" id="{9857B3F0-C27F-6E32-4C72-E7994D1D0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28" y="4864482"/>
            <a:ext cx="576650" cy="576650"/>
          </a:xfrm>
          <a:prstGeom prst="rect">
            <a:avLst/>
          </a:prstGeom>
        </p:spPr>
      </p:pic>
      <p:pic>
        <p:nvPicPr>
          <p:cNvPr id="10" name="Obrázek 28">
            <a:extLst>
              <a:ext uri="{FF2B5EF4-FFF2-40B4-BE49-F238E27FC236}">
                <a16:creationId xmlns:a16="http://schemas.microsoft.com/office/drawing/2014/main" id="{A3130B27-4765-B04D-0610-C68EAF15F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34" y="4834176"/>
            <a:ext cx="642340" cy="646087"/>
          </a:xfrm>
          <a:prstGeom prst="rect">
            <a:avLst/>
          </a:prstGeom>
        </p:spPr>
      </p:pic>
      <p:pic>
        <p:nvPicPr>
          <p:cNvPr id="11" name="Obrázek 32">
            <a:extLst>
              <a:ext uri="{FF2B5EF4-FFF2-40B4-BE49-F238E27FC236}">
                <a16:creationId xmlns:a16="http://schemas.microsoft.com/office/drawing/2014/main" id="{966C18EE-28FA-FE1D-E4B9-17A2135C87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19506"/>
          <a:stretch/>
        </p:blipFill>
        <p:spPr>
          <a:xfrm>
            <a:off x="6611873" y="4818511"/>
            <a:ext cx="642341" cy="622619"/>
          </a:xfrm>
          <a:prstGeom prst="rect">
            <a:avLst/>
          </a:prstGeom>
        </p:spPr>
      </p:pic>
      <p:pic>
        <p:nvPicPr>
          <p:cNvPr id="1026" name="Picture 2" descr="Cursor PNG, Cursor Transparent Background - FreeIconsPNG">
            <a:extLst>
              <a:ext uri="{FF2B5EF4-FFF2-40B4-BE49-F238E27FC236}">
                <a16:creationId xmlns:a16="http://schemas.microsoft.com/office/drawing/2014/main" id="{FED8D316-CC3C-0CEF-22A1-8A0AF914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11" y="685800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771319FE-EEEC-5289-4C36-E0E5E9FC2B73}"/>
                  </a:ext>
                </a:extLst>
              </p14:cNvPr>
              <p14:cNvContentPartPr/>
              <p14:nvPr/>
            </p14:nvContentPartPr>
            <p14:xfrm>
              <a:off x="6657720" y="7152960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771319FE-EEEC-5289-4C36-E0E5E9FC2B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48720" y="71439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539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01953 -0.2592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48">
            <a:extLst>
              <a:ext uri="{FF2B5EF4-FFF2-40B4-BE49-F238E27FC236}">
                <a16:creationId xmlns:a16="http://schemas.microsoft.com/office/drawing/2014/main" id="{CE165A4F-2F19-873E-5C7D-D3FE1C2345D0}"/>
              </a:ext>
            </a:extLst>
          </p:cNvPr>
          <p:cNvSpPr/>
          <p:nvPr/>
        </p:nvSpPr>
        <p:spPr>
          <a:xfrm>
            <a:off x="2754480" y="814482"/>
            <a:ext cx="6121207" cy="4108525"/>
          </a:xfrm>
          <a:prstGeom prst="wedgeRoundRectCallou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B1FD289-F049-762E-43D8-389E9D86552B}"/>
              </a:ext>
            </a:extLst>
          </p:cNvPr>
          <p:cNvCxnSpPr>
            <a:cxnSpLocks/>
          </p:cNvCxnSpPr>
          <p:nvPr/>
        </p:nvCxnSpPr>
        <p:spPr>
          <a:xfrm>
            <a:off x="2619375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4F103A9-398D-5D16-BAD1-160BB40F1220}"/>
              </a:ext>
            </a:extLst>
          </p:cNvPr>
          <p:cNvCxnSpPr/>
          <p:nvPr/>
        </p:nvCxnSpPr>
        <p:spPr>
          <a:xfrm>
            <a:off x="-2" y="1143000"/>
            <a:ext cx="26193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F798334-8345-3785-769A-D017ADCC7E8F}"/>
              </a:ext>
            </a:extLst>
          </p:cNvPr>
          <p:cNvCxnSpPr/>
          <p:nvPr/>
        </p:nvCxnSpPr>
        <p:spPr>
          <a:xfrm>
            <a:off x="0" y="2552700"/>
            <a:ext cx="26193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4A03D0C-3BD7-D89B-A96A-80C1402A0021}"/>
              </a:ext>
            </a:extLst>
          </p:cNvPr>
          <p:cNvCxnSpPr/>
          <p:nvPr/>
        </p:nvCxnSpPr>
        <p:spPr>
          <a:xfrm>
            <a:off x="-1" y="4019550"/>
            <a:ext cx="26193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A8D053A-6862-5FD7-13DA-12B43E61C110}"/>
              </a:ext>
            </a:extLst>
          </p:cNvPr>
          <p:cNvCxnSpPr/>
          <p:nvPr/>
        </p:nvCxnSpPr>
        <p:spPr>
          <a:xfrm>
            <a:off x="0" y="5514975"/>
            <a:ext cx="261937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7979569-FF8D-A82F-B0AD-31637E050D7B}"/>
              </a:ext>
            </a:extLst>
          </p:cNvPr>
          <p:cNvCxnSpPr>
            <a:cxnSpLocks/>
          </p:cNvCxnSpPr>
          <p:nvPr/>
        </p:nvCxnSpPr>
        <p:spPr>
          <a:xfrm>
            <a:off x="2619374" y="723900"/>
            <a:ext cx="9572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Vývojový diagram: alternativní postup 20">
            <a:extLst>
              <a:ext uri="{FF2B5EF4-FFF2-40B4-BE49-F238E27FC236}">
                <a16:creationId xmlns:a16="http://schemas.microsoft.com/office/drawing/2014/main" id="{F29EAB29-933B-3D72-B25E-C47E72B17D06}"/>
              </a:ext>
            </a:extLst>
          </p:cNvPr>
          <p:cNvSpPr/>
          <p:nvPr/>
        </p:nvSpPr>
        <p:spPr>
          <a:xfrm>
            <a:off x="2925518" y="5425270"/>
            <a:ext cx="8553450" cy="619122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cký objekt 23" descr="Smajlík se slunečními brýlemi s výplní se souvislou výplní">
            <a:extLst>
              <a:ext uri="{FF2B5EF4-FFF2-40B4-BE49-F238E27FC236}">
                <a16:creationId xmlns:a16="http://schemas.microsoft.com/office/drawing/2014/main" id="{68B7D032-955A-A1C2-2056-2674E2E1C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6034" y="5448148"/>
            <a:ext cx="619119" cy="619119"/>
          </a:xfrm>
          <a:prstGeom prst="rect">
            <a:avLst/>
          </a:prstGeom>
        </p:spPr>
      </p:pic>
      <p:pic>
        <p:nvPicPr>
          <p:cNvPr id="26" name="Grafický objekt 25" descr="Kancelářská sponka se souvislou výplní">
            <a:extLst>
              <a:ext uri="{FF2B5EF4-FFF2-40B4-BE49-F238E27FC236}">
                <a16:creationId xmlns:a16="http://schemas.microsoft.com/office/drawing/2014/main" id="{6A5D24B2-2F76-6922-612F-9AC5BE4BF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62228">
            <a:off x="10169522" y="5535081"/>
            <a:ext cx="503461" cy="503461"/>
          </a:xfrm>
          <a:prstGeom prst="rect">
            <a:avLst/>
          </a:prstGeom>
        </p:spPr>
      </p:pic>
      <p:pic>
        <p:nvPicPr>
          <p:cNvPr id="5" name="Graphic 4" descr="Camera with solid fill">
            <a:extLst>
              <a:ext uri="{FF2B5EF4-FFF2-40B4-BE49-F238E27FC236}">
                <a16:creationId xmlns:a16="http://schemas.microsoft.com/office/drawing/2014/main" id="{028E95A5-C063-26C1-57C1-DB32BE058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7964" y="5436708"/>
            <a:ext cx="619121" cy="619121"/>
          </a:xfrm>
          <a:prstGeom prst="rect">
            <a:avLst/>
          </a:prstGeom>
        </p:spPr>
      </p:pic>
      <p:pic>
        <p:nvPicPr>
          <p:cNvPr id="13" name="Graphic 12" descr="Receiver with solid fill">
            <a:extLst>
              <a:ext uri="{FF2B5EF4-FFF2-40B4-BE49-F238E27FC236}">
                <a16:creationId xmlns:a16="http://schemas.microsoft.com/office/drawing/2014/main" id="{2CE7D3B1-5200-4C6A-9CBF-15601F3A34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35693" y="85921"/>
            <a:ext cx="591715" cy="591715"/>
          </a:xfrm>
          <a:prstGeom prst="rect">
            <a:avLst/>
          </a:prstGeom>
        </p:spPr>
      </p:pic>
      <p:pic>
        <p:nvPicPr>
          <p:cNvPr id="17" name="Graphic 16" descr="Video camera with solid fill">
            <a:extLst>
              <a:ext uri="{FF2B5EF4-FFF2-40B4-BE49-F238E27FC236}">
                <a16:creationId xmlns:a16="http://schemas.microsoft.com/office/drawing/2014/main" id="{EA367467-AFD8-D4D9-AE8E-649E57CF26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15877" y="78922"/>
            <a:ext cx="631371" cy="631371"/>
          </a:xfrm>
          <a:prstGeom prst="rect">
            <a:avLst/>
          </a:prstGeom>
        </p:spPr>
      </p:pic>
      <p:pic>
        <p:nvPicPr>
          <p:cNvPr id="20" name="Graphic 19" descr="Single gear with solid fill">
            <a:extLst>
              <a:ext uri="{FF2B5EF4-FFF2-40B4-BE49-F238E27FC236}">
                <a16:creationId xmlns:a16="http://schemas.microsoft.com/office/drawing/2014/main" id="{E65DB152-D1FF-3262-06D0-FA6D71096E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3857" y="66481"/>
            <a:ext cx="696686" cy="696686"/>
          </a:xfrm>
          <a:prstGeom prst="rect">
            <a:avLst/>
          </a:prstGeom>
        </p:spPr>
      </p:pic>
      <p:pic>
        <p:nvPicPr>
          <p:cNvPr id="23" name="Obrázek 39">
            <a:hlinkClick r:id="rId14" action="ppaction://hlinksldjump"/>
            <a:extLst>
              <a:ext uri="{FF2B5EF4-FFF2-40B4-BE49-F238E27FC236}">
                <a16:creationId xmlns:a16="http://schemas.microsoft.com/office/drawing/2014/main" id="{127538C7-67A8-8E63-6F54-0134EFF7A5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56" y="166210"/>
            <a:ext cx="891066" cy="891066"/>
          </a:xfrm>
          <a:prstGeom prst="rect">
            <a:avLst/>
          </a:prstGeom>
        </p:spPr>
      </p:pic>
      <p:pic>
        <p:nvPicPr>
          <p:cNvPr id="25" name="Obrázek 45">
            <a:extLst>
              <a:ext uri="{FF2B5EF4-FFF2-40B4-BE49-F238E27FC236}">
                <a16:creationId xmlns:a16="http://schemas.microsoft.com/office/drawing/2014/main" id="{D121633C-9E30-E181-5883-2421CF2D6E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56" y="1408140"/>
            <a:ext cx="891066" cy="891066"/>
          </a:xfrm>
          <a:prstGeom prst="rect">
            <a:avLst/>
          </a:prstGeom>
        </p:spPr>
      </p:pic>
      <p:pic>
        <p:nvPicPr>
          <p:cNvPr id="29" name="Obrázek 51">
            <a:extLst>
              <a:ext uri="{FF2B5EF4-FFF2-40B4-BE49-F238E27FC236}">
                <a16:creationId xmlns:a16="http://schemas.microsoft.com/office/drawing/2014/main" id="{175709C0-58B4-B649-6D8D-5074E4B844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56" y="4271483"/>
            <a:ext cx="891067" cy="891067"/>
          </a:xfrm>
          <a:prstGeom prst="rect">
            <a:avLst/>
          </a:prstGeom>
        </p:spPr>
      </p:pic>
      <p:pic>
        <p:nvPicPr>
          <p:cNvPr id="30" name="Obrázek 47">
            <a:extLst>
              <a:ext uri="{FF2B5EF4-FFF2-40B4-BE49-F238E27FC236}">
                <a16:creationId xmlns:a16="http://schemas.microsoft.com/office/drawing/2014/main" id="{2E75F249-6F43-3D94-8ADF-781A5E0314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15" y="5760005"/>
            <a:ext cx="891063" cy="8910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846E597-F42D-8F18-2CB9-8E29210850D5}"/>
              </a:ext>
            </a:extLst>
          </p:cNvPr>
          <p:cNvSpPr txBox="1"/>
          <p:nvPr/>
        </p:nvSpPr>
        <p:spPr>
          <a:xfrm>
            <a:off x="1117618" y="264863"/>
            <a:ext cx="185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Daniel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E138AF-643D-248A-21F0-B82F7302EC55}"/>
              </a:ext>
            </a:extLst>
          </p:cNvPr>
          <p:cNvSpPr txBox="1"/>
          <p:nvPr/>
        </p:nvSpPr>
        <p:spPr>
          <a:xfrm>
            <a:off x="1117618" y="5697935"/>
            <a:ext cx="61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Oliver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D5B96C-D62D-E9E9-C12C-8E4481012674}"/>
              </a:ext>
            </a:extLst>
          </p:cNvPr>
          <p:cNvSpPr txBox="1"/>
          <p:nvPr/>
        </p:nvSpPr>
        <p:spPr>
          <a:xfrm>
            <a:off x="1117618" y="4281591"/>
            <a:ext cx="61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James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A56E2C-83F7-C6B8-AC33-3F7797F255B8}"/>
              </a:ext>
            </a:extLst>
          </p:cNvPr>
          <p:cNvSpPr txBox="1"/>
          <p:nvPr/>
        </p:nvSpPr>
        <p:spPr>
          <a:xfrm>
            <a:off x="1117618" y="2959656"/>
            <a:ext cx="61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Max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B7798A-E66F-3BEE-7F01-6347E555C263}"/>
              </a:ext>
            </a:extLst>
          </p:cNvPr>
          <p:cNvSpPr txBox="1"/>
          <p:nvPr/>
        </p:nvSpPr>
        <p:spPr>
          <a:xfrm>
            <a:off x="1117619" y="1637721"/>
            <a:ext cx="61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Anne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B35D70-3812-8E02-B1EA-82605E4069CB}"/>
              </a:ext>
            </a:extLst>
          </p:cNvPr>
          <p:cNvSpPr txBox="1"/>
          <p:nvPr/>
        </p:nvSpPr>
        <p:spPr>
          <a:xfrm>
            <a:off x="2925518" y="193954"/>
            <a:ext cx="422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Pros and Cons of social media: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49ACA5-F910-18C5-D89A-2E6C31D5E456}"/>
              </a:ext>
            </a:extLst>
          </p:cNvPr>
          <p:cNvSpPr txBox="1"/>
          <p:nvPr/>
        </p:nvSpPr>
        <p:spPr>
          <a:xfrm>
            <a:off x="2754468" y="892683"/>
            <a:ext cx="64828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cs-CZ" dirty="0"/>
              <a:t>  </a:t>
            </a:r>
            <a:r>
              <a:rPr lang="en-US" dirty="0">
                <a:latin typeface="Candara" panose="020E0502030303020204" pitchFamily="34" charset="0"/>
              </a:rPr>
              <a:t>Pros:</a:t>
            </a:r>
          </a:p>
          <a:p>
            <a:endParaRPr lang="en-US" b="0" i="0" dirty="0">
              <a:solidFill>
                <a:srgbClr val="1A1A1A"/>
              </a:solidFill>
              <a:effectLst/>
              <a:latin typeface="Candara" panose="020E0502030303020204" pitchFamily="34" charset="0"/>
            </a:endParaRPr>
          </a:p>
          <a:p>
            <a:r>
              <a:rPr lang="en-US" b="0" i="0" dirty="0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Social media spreads information faster than any other media.</a:t>
            </a:r>
          </a:p>
          <a:p>
            <a:endParaRPr lang="en-US" b="0" i="0" dirty="0">
              <a:solidFill>
                <a:srgbClr val="1A1A1A"/>
              </a:solidFill>
              <a:effectLst/>
              <a:latin typeface="Candara" panose="020E0502030303020204" pitchFamily="34" charset="0"/>
            </a:endParaRPr>
          </a:p>
          <a:p>
            <a:r>
              <a:rPr lang="en-US" b="0" i="0" dirty="0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Social media offers a way for musicians and artists to build audiences even if they don’t have a corporate contract.</a:t>
            </a:r>
          </a:p>
          <a:p>
            <a:endParaRPr lang="en-US" b="0" i="0" dirty="0">
              <a:solidFill>
                <a:srgbClr val="1A1A1A"/>
              </a:solidFill>
              <a:effectLst/>
              <a:latin typeface="Candara" panose="020E0502030303020204" pitchFamily="34" charset="0"/>
            </a:endParaRPr>
          </a:p>
          <a:p>
            <a:r>
              <a:rPr lang="en-US" b="0" i="0" dirty="0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Law enforcement uses social media to catch and prosecute criminals.</a:t>
            </a:r>
          </a:p>
          <a:p>
            <a:endParaRPr lang="en-US" b="0" i="0" dirty="0">
              <a:solidFill>
                <a:srgbClr val="1A1A1A"/>
              </a:solidFill>
              <a:effectLst/>
              <a:latin typeface="Candara" panose="020E0502030303020204" pitchFamily="34" charset="0"/>
            </a:endParaRPr>
          </a:p>
          <a:p>
            <a:r>
              <a:rPr lang="en-US" b="0" i="0" dirty="0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Social media help with communication </a:t>
            </a:r>
            <a:r>
              <a:rPr lang="en-US" dirty="0">
                <a:solidFill>
                  <a:srgbClr val="1A1A1A"/>
                </a:solidFill>
                <a:latin typeface="Candara" panose="020E0502030303020204" pitchFamily="34" charset="0"/>
              </a:rPr>
              <a:t>in all ways</a:t>
            </a:r>
            <a:endParaRPr lang="en-US" b="0" i="0" dirty="0">
              <a:solidFill>
                <a:srgbClr val="1A1A1A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53" name="Ovál 6">
            <a:hlinkClick r:id="rId14" action="ppaction://hlinksldjump"/>
            <a:extLst>
              <a:ext uri="{FF2B5EF4-FFF2-40B4-BE49-F238E27FC236}">
                <a16:creationId xmlns:a16="http://schemas.microsoft.com/office/drawing/2014/main" id="{BED45B58-3C06-F3FA-B82B-63ED6C06A9B6}"/>
              </a:ext>
            </a:extLst>
          </p:cNvPr>
          <p:cNvSpPr/>
          <p:nvPr/>
        </p:nvSpPr>
        <p:spPr>
          <a:xfrm>
            <a:off x="6979848" y="6248903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ursor PNG, Cursor Transparent Background - FreeIconsPNG">
            <a:extLst>
              <a:ext uri="{FF2B5EF4-FFF2-40B4-BE49-F238E27FC236}">
                <a16:creationId xmlns:a16="http://schemas.microsoft.com/office/drawing/2014/main" id="{BBE44ABD-26F2-BBF9-EA8F-8D044C7D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33" y="685800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37E9633-0353-3BCC-8283-09BCD75AA584}"/>
              </a:ext>
            </a:extLst>
          </p:cNvPr>
          <p:cNvSpPr/>
          <p:nvPr/>
        </p:nvSpPr>
        <p:spPr>
          <a:xfrm>
            <a:off x="0" y="0"/>
            <a:ext cx="2619355" cy="1143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4E09F8D2-A3A2-498A-A249-BA7262F49EB1}"/>
              </a:ext>
            </a:extLst>
          </p:cNvPr>
          <p:cNvSpPr/>
          <p:nvPr/>
        </p:nvSpPr>
        <p:spPr>
          <a:xfrm>
            <a:off x="11533444" y="5436708"/>
            <a:ext cx="619120" cy="619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fický objekt 33" descr="Rádiový mikrofon">
            <a:extLst>
              <a:ext uri="{FF2B5EF4-FFF2-40B4-BE49-F238E27FC236}">
                <a16:creationId xmlns:a16="http://schemas.microsoft.com/office/drawing/2014/main" id="{77D2FB2C-F634-4251-9E92-C385CEACC8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573243" y="5487946"/>
            <a:ext cx="539522" cy="539522"/>
          </a:xfrm>
          <a:prstGeom prst="rect">
            <a:avLst/>
          </a:prstGeom>
        </p:spPr>
      </p:pic>
      <p:sp>
        <p:nvSpPr>
          <p:cNvPr id="35" name="Ovál 34">
            <a:extLst>
              <a:ext uri="{FF2B5EF4-FFF2-40B4-BE49-F238E27FC236}">
                <a16:creationId xmlns:a16="http://schemas.microsoft.com/office/drawing/2014/main" id="{7BD39F77-3AF0-4316-88AB-D8A9B79AB0E8}"/>
              </a:ext>
            </a:extLst>
          </p:cNvPr>
          <p:cNvSpPr/>
          <p:nvPr/>
        </p:nvSpPr>
        <p:spPr>
          <a:xfrm>
            <a:off x="91456" y="2775880"/>
            <a:ext cx="917800" cy="933025"/>
          </a:xfrm>
          <a:prstGeom prst="ellipse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706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54609 -0.730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48">
            <a:extLst>
              <a:ext uri="{FF2B5EF4-FFF2-40B4-BE49-F238E27FC236}">
                <a16:creationId xmlns:a16="http://schemas.microsoft.com/office/drawing/2014/main" id="{CE165A4F-2F19-873E-5C7D-D3FE1C2345D0}"/>
              </a:ext>
            </a:extLst>
          </p:cNvPr>
          <p:cNvSpPr/>
          <p:nvPr/>
        </p:nvSpPr>
        <p:spPr>
          <a:xfrm>
            <a:off x="2754480" y="814482"/>
            <a:ext cx="6121207" cy="4108525"/>
          </a:xfrm>
          <a:prstGeom prst="wedgeRoundRectCallou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B1FD289-F049-762E-43D8-389E9D86552B}"/>
              </a:ext>
            </a:extLst>
          </p:cNvPr>
          <p:cNvCxnSpPr>
            <a:cxnSpLocks/>
          </p:cNvCxnSpPr>
          <p:nvPr/>
        </p:nvCxnSpPr>
        <p:spPr>
          <a:xfrm>
            <a:off x="2619375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4F103A9-398D-5D16-BAD1-160BB40F1220}"/>
              </a:ext>
            </a:extLst>
          </p:cNvPr>
          <p:cNvCxnSpPr/>
          <p:nvPr/>
        </p:nvCxnSpPr>
        <p:spPr>
          <a:xfrm>
            <a:off x="-2" y="1143000"/>
            <a:ext cx="26193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F798334-8345-3785-769A-D017ADCC7E8F}"/>
              </a:ext>
            </a:extLst>
          </p:cNvPr>
          <p:cNvCxnSpPr/>
          <p:nvPr/>
        </p:nvCxnSpPr>
        <p:spPr>
          <a:xfrm>
            <a:off x="0" y="2552700"/>
            <a:ext cx="26193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4A03D0C-3BD7-D89B-A96A-80C1402A0021}"/>
              </a:ext>
            </a:extLst>
          </p:cNvPr>
          <p:cNvCxnSpPr/>
          <p:nvPr/>
        </p:nvCxnSpPr>
        <p:spPr>
          <a:xfrm>
            <a:off x="-1" y="4019550"/>
            <a:ext cx="26193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A8D053A-6862-5FD7-13DA-12B43E61C110}"/>
              </a:ext>
            </a:extLst>
          </p:cNvPr>
          <p:cNvCxnSpPr/>
          <p:nvPr/>
        </p:nvCxnSpPr>
        <p:spPr>
          <a:xfrm>
            <a:off x="0" y="5514975"/>
            <a:ext cx="261937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7979569-FF8D-A82F-B0AD-31637E050D7B}"/>
              </a:ext>
            </a:extLst>
          </p:cNvPr>
          <p:cNvCxnSpPr>
            <a:cxnSpLocks/>
          </p:cNvCxnSpPr>
          <p:nvPr/>
        </p:nvCxnSpPr>
        <p:spPr>
          <a:xfrm>
            <a:off x="2619374" y="723900"/>
            <a:ext cx="957262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Vývojový diagram: alternativní postup 20">
            <a:extLst>
              <a:ext uri="{FF2B5EF4-FFF2-40B4-BE49-F238E27FC236}">
                <a16:creationId xmlns:a16="http://schemas.microsoft.com/office/drawing/2014/main" id="{F29EAB29-933B-3D72-B25E-C47E72B17D06}"/>
              </a:ext>
            </a:extLst>
          </p:cNvPr>
          <p:cNvSpPr/>
          <p:nvPr/>
        </p:nvSpPr>
        <p:spPr>
          <a:xfrm>
            <a:off x="2925518" y="5425270"/>
            <a:ext cx="8553450" cy="619122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3E1266BD-2BC5-FD43-D436-1FD9CF2AA352}"/>
              </a:ext>
            </a:extLst>
          </p:cNvPr>
          <p:cNvSpPr/>
          <p:nvPr/>
        </p:nvSpPr>
        <p:spPr>
          <a:xfrm>
            <a:off x="11533444" y="5436708"/>
            <a:ext cx="619120" cy="619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cký objekt 23" descr="Smajlík se slunečními brýlemi s výplní se souvislou výplní">
            <a:extLst>
              <a:ext uri="{FF2B5EF4-FFF2-40B4-BE49-F238E27FC236}">
                <a16:creationId xmlns:a16="http://schemas.microsoft.com/office/drawing/2014/main" id="{68B7D032-955A-A1C2-2056-2674E2E1C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6034" y="5448148"/>
            <a:ext cx="619119" cy="619119"/>
          </a:xfrm>
          <a:prstGeom prst="rect">
            <a:avLst/>
          </a:prstGeom>
        </p:spPr>
      </p:pic>
      <p:pic>
        <p:nvPicPr>
          <p:cNvPr id="26" name="Grafický objekt 25" descr="Kancelářská sponka se souvislou výplní">
            <a:extLst>
              <a:ext uri="{FF2B5EF4-FFF2-40B4-BE49-F238E27FC236}">
                <a16:creationId xmlns:a16="http://schemas.microsoft.com/office/drawing/2014/main" id="{6A5D24B2-2F76-6922-612F-9AC5BE4BF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62228">
            <a:off x="10169522" y="5535081"/>
            <a:ext cx="503461" cy="503461"/>
          </a:xfrm>
          <a:prstGeom prst="rect">
            <a:avLst/>
          </a:prstGeom>
        </p:spPr>
      </p:pic>
      <p:pic>
        <p:nvPicPr>
          <p:cNvPr id="5" name="Graphic 4" descr="Camera with solid fill">
            <a:extLst>
              <a:ext uri="{FF2B5EF4-FFF2-40B4-BE49-F238E27FC236}">
                <a16:creationId xmlns:a16="http://schemas.microsoft.com/office/drawing/2014/main" id="{028E95A5-C063-26C1-57C1-DB32BE058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7964" y="5436708"/>
            <a:ext cx="619121" cy="619121"/>
          </a:xfrm>
          <a:prstGeom prst="rect">
            <a:avLst/>
          </a:prstGeom>
        </p:spPr>
      </p:pic>
      <p:pic>
        <p:nvPicPr>
          <p:cNvPr id="13" name="Graphic 12" descr="Receiver with solid fill">
            <a:extLst>
              <a:ext uri="{FF2B5EF4-FFF2-40B4-BE49-F238E27FC236}">
                <a16:creationId xmlns:a16="http://schemas.microsoft.com/office/drawing/2014/main" id="{2CE7D3B1-5200-4C6A-9CBF-15601F3A34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35693" y="85921"/>
            <a:ext cx="591715" cy="591715"/>
          </a:xfrm>
          <a:prstGeom prst="rect">
            <a:avLst/>
          </a:prstGeom>
        </p:spPr>
      </p:pic>
      <p:pic>
        <p:nvPicPr>
          <p:cNvPr id="17" name="Graphic 16" descr="Video camera with solid fill">
            <a:extLst>
              <a:ext uri="{FF2B5EF4-FFF2-40B4-BE49-F238E27FC236}">
                <a16:creationId xmlns:a16="http://schemas.microsoft.com/office/drawing/2014/main" id="{EA367467-AFD8-D4D9-AE8E-649E57CF26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15877" y="78922"/>
            <a:ext cx="631371" cy="631371"/>
          </a:xfrm>
          <a:prstGeom prst="rect">
            <a:avLst/>
          </a:prstGeom>
        </p:spPr>
      </p:pic>
      <p:pic>
        <p:nvPicPr>
          <p:cNvPr id="20" name="Graphic 19" descr="Single gear with solid fill">
            <a:extLst>
              <a:ext uri="{FF2B5EF4-FFF2-40B4-BE49-F238E27FC236}">
                <a16:creationId xmlns:a16="http://schemas.microsoft.com/office/drawing/2014/main" id="{E65DB152-D1FF-3262-06D0-FA6D71096E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3857" y="66481"/>
            <a:ext cx="696686" cy="696686"/>
          </a:xfrm>
          <a:prstGeom prst="rect">
            <a:avLst/>
          </a:prstGeom>
        </p:spPr>
      </p:pic>
      <p:pic>
        <p:nvPicPr>
          <p:cNvPr id="23" name="Obrázek 39">
            <a:hlinkClick r:id="rId14" action="ppaction://hlinksldjump"/>
            <a:extLst>
              <a:ext uri="{FF2B5EF4-FFF2-40B4-BE49-F238E27FC236}">
                <a16:creationId xmlns:a16="http://schemas.microsoft.com/office/drawing/2014/main" id="{127538C7-67A8-8E63-6F54-0134EFF7A5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56" y="166210"/>
            <a:ext cx="891066" cy="891066"/>
          </a:xfrm>
          <a:prstGeom prst="rect">
            <a:avLst/>
          </a:prstGeom>
        </p:spPr>
      </p:pic>
      <p:pic>
        <p:nvPicPr>
          <p:cNvPr id="25" name="Obrázek 45">
            <a:extLst>
              <a:ext uri="{FF2B5EF4-FFF2-40B4-BE49-F238E27FC236}">
                <a16:creationId xmlns:a16="http://schemas.microsoft.com/office/drawing/2014/main" id="{D121633C-9E30-E181-5883-2421CF2D6E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56" y="1408140"/>
            <a:ext cx="891066" cy="891066"/>
          </a:xfrm>
          <a:prstGeom prst="rect">
            <a:avLst/>
          </a:prstGeom>
        </p:spPr>
      </p:pic>
      <p:pic>
        <p:nvPicPr>
          <p:cNvPr id="29" name="Obrázek 51">
            <a:extLst>
              <a:ext uri="{FF2B5EF4-FFF2-40B4-BE49-F238E27FC236}">
                <a16:creationId xmlns:a16="http://schemas.microsoft.com/office/drawing/2014/main" id="{175709C0-58B4-B649-6D8D-5074E4B844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56" y="4271483"/>
            <a:ext cx="891067" cy="891067"/>
          </a:xfrm>
          <a:prstGeom prst="rect">
            <a:avLst/>
          </a:prstGeom>
        </p:spPr>
      </p:pic>
      <p:pic>
        <p:nvPicPr>
          <p:cNvPr id="30" name="Obrázek 47">
            <a:extLst>
              <a:ext uri="{FF2B5EF4-FFF2-40B4-BE49-F238E27FC236}">
                <a16:creationId xmlns:a16="http://schemas.microsoft.com/office/drawing/2014/main" id="{2E75F249-6F43-3D94-8ADF-781A5E0314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15" y="5760005"/>
            <a:ext cx="891063" cy="89106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846E597-F42D-8F18-2CB9-8E29210850D5}"/>
              </a:ext>
            </a:extLst>
          </p:cNvPr>
          <p:cNvSpPr txBox="1"/>
          <p:nvPr/>
        </p:nvSpPr>
        <p:spPr>
          <a:xfrm>
            <a:off x="1117618" y="264863"/>
            <a:ext cx="185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Daniel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E138AF-643D-248A-21F0-B82F7302EC55}"/>
              </a:ext>
            </a:extLst>
          </p:cNvPr>
          <p:cNvSpPr txBox="1"/>
          <p:nvPr/>
        </p:nvSpPr>
        <p:spPr>
          <a:xfrm>
            <a:off x="1117618" y="5697935"/>
            <a:ext cx="61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Oliver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D5B96C-D62D-E9E9-C12C-8E4481012674}"/>
              </a:ext>
            </a:extLst>
          </p:cNvPr>
          <p:cNvSpPr txBox="1"/>
          <p:nvPr/>
        </p:nvSpPr>
        <p:spPr>
          <a:xfrm>
            <a:off x="1117618" y="4281591"/>
            <a:ext cx="61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George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A56E2C-83F7-C6B8-AC33-3F7797F255B8}"/>
              </a:ext>
            </a:extLst>
          </p:cNvPr>
          <p:cNvSpPr txBox="1"/>
          <p:nvPr/>
        </p:nvSpPr>
        <p:spPr>
          <a:xfrm>
            <a:off x="1117618" y="2959656"/>
            <a:ext cx="61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Max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B7798A-E66F-3BEE-7F01-6347E555C263}"/>
              </a:ext>
            </a:extLst>
          </p:cNvPr>
          <p:cNvSpPr txBox="1"/>
          <p:nvPr/>
        </p:nvSpPr>
        <p:spPr>
          <a:xfrm>
            <a:off x="1117619" y="1637721"/>
            <a:ext cx="61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Anne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B35D70-3812-8E02-B1EA-82605E4069CB}"/>
              </a:ext>
            </a:extLst>
          </p:cNvPr>
          <p:cNvSpPr txBox="1"/>
          <p:nvPr/>
        </p:nvSpPr>
        <p:spPr>
          <a:xfrm>
            <a:off x="2925518" y="193954"/>
            <a:ext cx="422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Pros and Cons of social media: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49ACA5-F910-18C5-D89A-2E6C31D5E456}"/>
              </a:ext>
            </a:extLst>
          </p:cNvPr>
          <p:cNvSpPr txBox="1"/>
          <p:nvPr/>
        </p:nvSpPr>
        <p:spPr>
          <a:xfrm>
            <a:off x="2754468" y="892683"/>
            <a:ext cx="64828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cs-CZ" dirty="0"/>
              <a:t>  </a:t>
            </a:r>
            <a:r>
              <a:rPr lang="en-US" dirty="0">
                <a:latin typeface="Candara" panose="020E0502030303020204" pitchFamily="34" charset="0"/>
              </a:rPr>
              <a:t>Cons: </a:t>
            </a:r>
            <a:endParaRPr lang="cs-CZ" dirty="0">
              <a:latin typeface="Candara" panose="020E0502030303020204" pitchFamily="34" charset="0"/>
            </a:endParaRPr>
          </a:p>
          <a:p>
            <a:endParaRPr lang="cs-CZ" dirty="0">
              <a:latin typeface="Candara" panose="020E0502030303020204" pitchFamily="34" charset="0"/>
            </a:endParaRPr>
          </a:p>
          <a:p>
            <a:r>
              <a:rPr lang="cs-CZ" dirty="0" err="1">
                <a:latin typeface="Candara" panose="020E0502030303020204" pitchFamily="34" charset="0"/>
              </a:rPr>
              <a:t>Posts</a:t>
            </a:r>
            <a:r>
              <a:rPr lang="cs-CZ" dirty="0">
                <a:latin typeface="Candara" panose="020E0502030303020204" pitchFamily="34" charset="0"/>
              </a:rPr>
              <a:t> are </a:t>
            </a:r>
            <a:r>
              <a:rPr lang="cs-CZ" dirty="0" err="1">
                <a:latin typeface="Candara" panose="020E0502030303020204" pitchFamily="34" charset="0"/>
              </a:rPr>
              <a:t>often</a:t>
            </a:r>
            <a:r>
              <a:rPr lang="cs-CZ" dirty="0">
                <a:latin typeface="Candara" panose="020E0502030303020204" pitchFamily="34" charset="0"/>
              </a:rPr>
              <a:t> </a:t>
            </a:r>
            <a:r>
              <a:rPr lang="cs-CZ" dirty="0" err="1">
                <a:latin typeface="Candara" panose="020E0502030303020204" pitchFamily="34" charset="0"/>
              </a:rPr>
              <a:t>depicting</a:t>
            </a:r>
            <a:r>
              <a:rPr lang="cs-CZ" dirty="0">
                <a:latin typeface="Candara" panose="020E0502030303020204" pitchFamily="34" charset="0"/>
              </a:rPr>
              <a:t> </a:t>
            </a:r>
            <a:r>
              <a:rPr lang="cs-CZ" dirty="0" err="1">
                <a:latin typeface="Candara" panose="020E0502030303020204" pitchFamily="34" charset="0"/>
              </a:rPr>
              <a:t>fake</a:t>
            </a:r>
            <a:r>
              <a:rPr lang="cs-CZ" dirty="0">
                <a:latin typeface="Candara" panose="020E0502030303020204" pitchFamily="34" charset="0"/>
              </a:rPr>
              <a:t> </a:t>
            </a:r>
            <a:r>
              <a:rPr lang="cs-CZ" dirty="0" err="1">
                <a:latin typeface="Candara" panose="020E0502030303020204" pitchFamily="34" charset="0"/>
              </a:rPr>
              <a:t>or</a:t>
            </a:r>
            <a:r>
              <a:rPr lang="cs-CZ" dirty="0">
                <a:latin typeface="Candara" panose="020E0502030303020204" pitchFamily="34" charset="0"/>
              </a:rPr>
              <a:t> </a:t>
            </a:r>
            <a:r>
              <a:rPr lang="cs-CZ" dirty="0" err="1">
                <a:latin typeface="Candara" panose="020E0502030303020204" pitchFamily="34" charset="0"/>
              </a:rPr>
              <a:t>edited</a:t>
            </a:r>
            <a:r>
              <a:rPr lang="cs-CZ" dirty="0">
                <a:latin typeface="Candara" panose="020E0502030303020204" pitchFamily="34" charset="0"/>
              </a:rPr>
              <a:t> </a:t>
            </a:r>
            <a:r>
              <a:rPr lang="cs-CZ" dirty="0" err="1">
                <a:latin typeface="Candara" panose="020E0502030303020204" pitchFamily="34" charset="0"/>
              </a:rPr>
              <a:t>content</a:t>
            </a:r>
            <a:r>
              <a:rPr lang="en-US" dirty="0">
                <a:latin typeface="Candara" panose="020E0502030303020204" pitchFamily="34" charset="0"/>
              </a:rPr>
              <a:t>. </a:t>
            </a:r>
            <a:endParaRPr lang="cs-CZ" dirty="0">
              <a:latin typeface="Candara" panose="020E0502030303020204" pitchFamily="34" charset="0"/>
            </a:endParaRPr>
          </a:p>
          <a:p>
            <a:endParaRPr lang="cs-CZ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Students who are heavy social media users tend to have lower grades</a:t>
            </a:r>
            <a:r>
              <a:rPr lang="cs-CZ" dirty="0">
                <a:latin typeface="Candara" panose="020E0502030303020204" pitchFamily="34" charset="0"/>
              </a:rPr>
              <a:t> and </a:t>
            </a:r>
            <a:r>
              <a:rPr lang="cs-CZ" dirty="0" err="1">
                <a:latin typeface="Candara" panose="020E0502030303020204" pitchFamily="34" charset="0"/>
              </a:rPr>
              <a:t>suffer</a:t>
            </a:r>
            <a:r>
              <a:rPr lang="cs-CZ" dirty="0">
                <a:latin typeface="Candara" panose="020E0502030303020204" pitchFamily="34" charset="0"/>
              </a:rPr>
              <a:t> </a:t>
            </a:r>
            <a:r>
              <a:rPr lang="cs-CZ" dirty="0" err="1">
                <a:latin typeface="Candara" panose="020E0502030303020204" pitchFamily="34" charset="0"/>
              </a:rPr>
              <a:t>from</a:t>
            </a:r>
            <a:r>
              <a:rPr lang="cs-CZ" dirty="0">
                <a:latin typeface="Candara" panose="020E0502030303020204" pitchFamily="34" charset="0"/>
              </a:rPr>
              <a:t> </a:t>
            </a:r>
            <a:r>
              <a:rPr lang="cs-CZ" dirty="0" err="1">
                <a:latin typeface="Candara" panose="020E0502030303020204" pitchFamily="34" charset="0"/>
              </a:rPr>
              <a:t>depression</a:t>
            </a:r>
            <a:r>
              <a:rPr lang="en-US" dirty="0">
                <a:latin typeface="Candara" panose="020E0502030303020204" pitchFamily="34" charset="0"/>
              </a:rPr>
              <a:t>. </a:t>
            </a:r>
            <a:endParaRPr lang="cs-CZ" dirty="0">
              <a:latin typeface="Candara" panose="020E0502030303020204" pitchFamily="34" charset="0"/>
            </a:endParaRPr>
          </a:p>
          <a:p>
            <a:endParaRPr lang="cs-CZ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Social media can be a drain on time. </a:t>
            </a:r>
            <a:endParaRPr lang="cs-CZ" dirty="0">
              <a:latin typeface="Candara" panose="020E0502030303020204" pitchFamily="34" charset="0"/>
            </a:endParaRPr>
          </a:p>
          <a:p>
            <a:endParaRPr lang="cs-CZ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Social media and their algorithms  lower your attention span</a:t>
            </a:r>
            <a:r>
              <a:rPr lang="cs-CZ" dirty="0">
                <a:latin typeface="Candara" panose="020E0502030303020204" pitchFamily="34" charset="0"/>
              </a:rPr>
              <a:t>.</a:t>
            </a:r>
          </a:p>
          <a:p>
            <a:endParaRPr lang="cs-CZ" b="0" i="0" dirty="0">
              <a:solidFill>
                <a:srgbClr val="1A1A1A"/>
              </a:solidFill>
              <a:effectLst/>
              <a:latin typeface="Candara" panose="020E0502030303020204" pitchFamily="34" charset="0"/>
            </a:endParaRPr>
          </a:p>
          <a:p>
            <a:r>
              <a:rPr lang="cs-CZ" b="0" i="0" dirty="0" err="1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Problem</a:t>
            </a:r>
            <a:r>
              <a:rPr lang="cs-CZ" b="0" i="0" dirty="0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cs-CZ" b="0" i="0" dirty="0" err="1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cs-CZ" b="0" i="0" dirty="0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cs-CZ" b="0" i="0" dirty="0" err="1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cyberbulllying</a:t>
            </a:r>
            <a:r>
              <a:rPr lang="cs-CZ" b="0" i="0" dirty="0">
                <a:solidFill>
                  <a:srgbClr val="1A1A1A"/>
                </a:solidFill>
                <a:effectLst/>
                <a:latin typeface="Candara" panose="020E0502030303020204" pitchFamily="34" charset="0"/>
              </a:rPr>
              <a:t>.</a:t>
            </a:r>
            <a:endParaRPr lang="en-US" b="0" i="0" dirty="0">
              <a:solidFill>
                <a:srgbClr val="1A1A1A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53" name="Ovál 6">
            <a:hlinkClick r:id="rId14" action="ppaction://hlinksldjump"/>
            <a:extLst>
              <a:ext uri="{FF2B5EF4-FFF2-40B4-BE49-F238E27FC236}">
                <a16:creationId xmlns:a16="http://schemas.microsoft.com/office/drawing/2014/main" id="{BED45B58-3C06-F3FA-B82B-63ED6C06A9B6}"/>
              </a:ext>
            </a:extLst>
          </p:cNvPr>
          <p:cNvSpPr/>
          <p:nvPr/>
        </p:nvSpPr>
        <p:spPr>
          <a:xfrm>
            <a:off x="6979848" y="6248903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ursor PNG, Cursor Transparent Background - FreeIconsPNG">
            <a:extLst>
              <a:ext uri="{FF2B5EF4-FFF2-40B4-BE49-F238E27FC236}">
                <a16:creationId xmlns:a16="http://schemas.microsoft.com/office/drawing/2014/main" id="{BBE44ABD-26F2-BBF9-EA8F-8D044C7D8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33" y="685800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37E9633-0353-3BCC-8283-09BCD75AA584}"/>
              </a:ext>
            </a:extLst>
          </p:cNvPr>
          <p:cNvSpPr/>
          <p:nvPr/>
        </p:nvSpPr>
        <p:spPr>
          <a:xfrm>
            <a:off x="-3" y="1143001"/>
            <a:ext cx="2619372" cy="14097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Grafický objekt 14" descr="Rádiový mikrofon">
            <a:extLst>
              <a:ext uri="{FF2B5EF4-FFF2-40B4-BE49-F238E27FC236}">
                <a16:creationId xmlns:a16="http://schemas.microsoft.com/office/drawing/2014/main" id="{17800CF1-6782-4EC0-9411-B59DC9A4F80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573243" y="5487946"/>
            <a:ext cx="539522" cy="539522"/>
          </a:xfrm>
          <a:prstGeom prst="rect">
            <a:avLst/>
          </a:prstGeom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id="{F65B3DDF-1623-40DE-83EF-5778DE1C9B50}"/>
              </a:ext>
            </a:extLst>
          </p:cNvPr>
          <p:cNvSpPr/>
          <p:nvPr/>
        </p:nvSpPr>
        <p:spPr>
          <a:xfrm>
            <a:off x="91456" y="2760950"/>
            <a:ext cx="917800" cy="933025"/>
          </a:xfrm>
          <a:prstGeom prst="ellipse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678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00351 -0.05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ivní postup 3">
            <a:extLst>
              <a:ext uri="{FF2B5EF4-FFF2-40B4-BE49-F238E27FC236}">
                <a16:creationId xmlns:a16="http://schemas.microsoft.com/office/drawing/2014/main" id="{205B71DF-29E3-22BC-F53C-45EAC667EAB1}"/>
              </a:ext>
            </a:extLst>
          </p:cNvPr>
          <p:cNvSpPr/>
          <p:nvPr/>
        </p:nvSpPr>
        <p:spPr>
          <a:xfrm>
            <a:off x="4030824" y="466531"/>
            <a:ext cx="3553409" cy="5793498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ývojový diagram: alternativní postup 5">
            <a:extLst>
              <a:ext uri="{FF2B5EF4-FFF2-40B4-BE49-F238E27FC236}">
                <a16:creationId xmlns:a16="http://schemas.microsoft.com/office/drawing/2014/main" id="{D60C3E7C-635A-7134-055E-1D359CD6C2BE}"/>
              </a:ext>
            </a:extLst>
          </p:cNvPr>
          <p:cNvSpPr/>
          <p:nvPr/>
        </p:nvSpPr>
        <p:spPr>
          <a:xfrm>
            <a:off x="4182959" y="659264"/>
            <a:ext cx="3291639" cy="4962430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6">
            <a:extLst>
              <a:ext uri="{FF2B5EF4-FFF2-40B4-BE49-F238E27FC236}">
                <a16:creationId xmlns:a16="http://schemas.microsoft.com/office/drawing/2014/main" id="{CD18F25A-1B04-7D52-F9A9-5E3FC2B0CE69}"/>
              </a:ext>
            </a:extLst>
          </p:cNvPr>
          <p:cNvSpPr/>
          <p:nvPr/>
        </p:nvSpPr>
        <p:spPr>
          <a:xfrm>
            <a:off x="5566827" y="5712493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7">
            <a:extLst>
              <a:ext uri="{FF2B5EF4-FFF2-40B4-BE49-F238E27FC236}">
                <a16:creationId xmlns:a16="http://schemas.microsoft.com/office/drawing/2014/main" id="{E272839A-4F9D-CDC5-0A41-62F34343639A}"/>
              </a:ext>
            </a:extLst>
          </p:cNvPr>
          <p:cNvSpPr txBox="1"/>
          <p:nvPr/>
        </p:nvSpPr>
        <p:spPr>
          <a:xfrm>
            <a:off x="4591928" y="856053"/>
            <a:ext cx="240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9:41</a:t>
            </a:r>
          </a:p>
        </p:txBody>
      </p:sp>
      <p:pic>
        <p:nvPicPr>
          <p:cNvPr id="8" name="Obrázek 24">
            <a:hlinkClick r:id="rId3" action="ppaction://hlinksldjump"/>
            <a:extLst>
              <a:ext uri="{FF2B5EF4-FFF2-40B4-BE49-F238E27FC236}">
                <a16:creationId xmlns:a16="http://schemas.microsoft.com/office/drawing/2014/main" id="{454B3FEB-79F0-B9FE-11E7-60331F27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78" y="4864482"/>
            <a:ext cx="576648" cy="576648"/>
          </a:xfrm>
          <a:prstGeom prst="rect">
            <a:avLst/>
          </a:prstGeom>
        </p:spPr>
      </p:pic>
      <p:pic>
        <p:nvPicPr>
          <p:cNvPr id="9" name="Obrázek 26">
            <a:extLst>
              <a:ext uri="{FF2B5EF4-FFF2-40B4-BE49-F238E27FC236}">
                <a16:creationId xmlns:a16="http://schemas.microsoft.com/office/drawing/2014/main" id="{9857B3F0-C27F-6E32-4C72-E7994D1D0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28" y="4864482"/>
            <a:ext cx="576650" cy="576650"/>
          </a:xfrm>
          <a:prstGeom prst="rect">
            <a:avLst/>
          </a:prstGeom>
        </p:spPr>
      </p:pic>
      <p:pic>
        <p:nvPicPr>
          <p:cNvPr id="10" name="Obrázek 28">
            <a:extLst>
              <a:ext uri="{FF2B5EF4-FFF2-40B4-BE49-F238E27FC236}">
                <a16:creationId xmlns:a16="http://schemas.microsoft.com/office/drawing/2014/main" id="{A3130B27-4765-B04D-0610-C68EAF15F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34" y="4834176"/>
            <a:ext cx="642340" cy="646087"/>
          </a:xfrm>
          <a:prstGeom prst="rect">
            <a:avLst/>
          </a:prstGeom>
        </p:spPr>
      </p:pic>
      <p:pic>
        <p:nvPicPr>
          <p:cNvPr id="11" name="Obrázek 32">
            <a:extLst>
              <a:ext uri="{FF2B5EF4-FFF2-40B4-BE49-F238E27FC236}">
                <a16:creationId xmlns:a16="http://schemas.microsoft.com/office/drawing/2014/main" id="{966C18EE-28FA-FE1D-E4B9-17A2135C87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19506"/>
          <a:stretch/>
        </p:blipFill>
        <p:spPr>
          <a:xfrm>
            <a:off x="6611873" y="4818511"/>
            <a:ext cx="642341" cy="622619"/>
          </a:xfrm>
          <a:prstGeom prst="rect">
            <a:avLst/>
          </a:prstGeom>
        </p:spPr>
      </p:pic>
      <p:pic>
        <p:nvPicPr>
          <p:cNvPr id="1026" name="Picture 2" descr="Cursor PNG, Cursor Transparent Background - FreeIconsPNG">
            <a:extLst>
              <a:ext uri="{FF2B5EF4-FFF2-40B4-BE49-F238E27FC236}">
                <a16:creationId xmlns:a16="http://schemas.microsoft.com/office/drawing/2014/main" id="{FED8D316-CC3C-0CEF-22A1-8A0AF9142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26" y="685800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52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09492 -0.269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4B9CA-96C7-06D1-6796-6814C2D91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8" t="29605" r="27961" b="55817"/>
          <a:stretch/>
        </p:blipFill>
        <p:spPr>
          <a:xfrm>
            <a:off x="3872203" y="5934269"/>
            <a:ext cx="541176" cy="923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B4843-6CD3-D6CB-7926-667089D31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1" t="32698" r="38858" b="58025"/>
          <a:stretch/>
        </p:blipFill>
        <p:spPr>
          <a:xfrm>
            <a:off x="1996750" y="6102219"/>
            <a:ext cx="541175" cy="587830"/>
          </a:xfrm>
          <a:prstGeom prst="rect">
            <a:avLst/>
          </a:prstGeom>
        </p:spPr>
      </p:pic>
      <p:sp>
        <p:nvSpPr>
          <p:cNvPr id="9" name="Ovál 6">
            <a:hlinkClick r:id="rId3" action="ppaction://hlinksldjump"/>
            <a:extLst>
              <a:ext uri="{FF2B5EF4-FFF2-40B4-BE49-F238E27FC236}">
                <a16:creationId xmlns:a16="http://schemas.microsoft.com/office/drawing/2014/main" id="{BE5ACEC1-7627-F017-B211-23754FFCBB69}"/>
              </a:ext>
            </a:extLst>
          </p:cNvPr>
          <p:cNvSpPr/>
          <p:nvPr/>
        </p:nvSpPr>
        <p:spPr>
          <a:xfrm>
            <a:off x="5747783" y="6182184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832DDE-C866-8034-EB6D-E8998FD61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2" t="31814" r="17653" b="56700"/>
          <a:stretch/>
        </p:blipFill>
        <p:spPr>
          <a:xfrm>
            <a:off x="7778623" y="6130212"/>
            <a:ext cx="391886" cy="7277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DA974A-AC0E-254E-0E7A-40015557D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7" t="29425" r="2926" b="53219"/>
          <a:stretch/>
        </p:blipFill>
        <p:spPr>
          <a:xfrm>
            <a:off x="9230965" y="5943600"/>
            <a:ext cx="905071" cy="1101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AA90B-743B-1FE6-324F-919AC8302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9" t="51929" r="36314" b="30715"/>
          <a:stretch/>
        </p:blipFill>
        <p:spPr>
          <a:xfrm>
            <a:off x="11033444" y="2498271"/>
            <a:ext cx="905071" cy="11010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FC7401-E465-17CD-D1DE-D9197D3B0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3" t="53400" r="25430" b="29244"/>
          <a:stretch/>
        </p:blipFill>
        <p:spPr>
          <a:xfrm>
            <a:off x="10963463" y="4870581"/>
            <a:ext cx="905071" cy="1101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04EC85-48CE-50A2-BF7E-8CED4549A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3" t="52665" r="13810" b="29979"/>
          <a:stretch/>
        </p:blipFill>
        <p:spPr>
          <a:xfrm>
            <a:off x="11033444" y="3289041"/>
            <a:ext cx="905071" cy="1101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97D194-F927-8AEE-BC2C-EE2196665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0" t="53842" r="3073" b="28802"/>
          <a:stretch/>
        </p:blipFill>
        <p:spPr>
          <a:xfrm>
            <a:off x="11033444" y="4079811"/>
            <a:ext cx="905071" cy="1101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901CC4-EC1B-A841-3F35-432419E708CC}"/>
              </a:ext>
            </a:extLst>
          </p:cNvPr>
          <p:cNvSpPr txBox="1"/>
          <p:nvPr/>
        </p:nvSpPr>
        <p:spPr>
          <a:xfrm>
            <a:off x="5117781" y="167951"/>
            <a:ext cx="125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Algorithms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3" name="Picture 2" descr="Cursor PNG, Cursor Transparent Background - FreeIconsPNG">
            <a:extLst>
              <a:ext uri="{FF2B5EF4-FFF2-40B4-BE49-F238E27FC236}">
                <a16:creationId xmlns:a16="http://schemas.microsoft.com/office/drawing/2014/main" id="{6FC085DD-4B54-E476-38DB-D85E1A1D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44" y="685800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89D859B1-46F0-4D84-9355-AD34BAA82F70}"/>
              </a:ext>
            </a:extLst>
          </p:cNvPr>
          <p:cNvSpPr txBox="1"/>
          <p:nvPr/>
        </p:nvSpPr>
        <p:spPr>
          <a:xfrm>
            <a:off x="741908" y="1151558"/>
            <a:ext cx="55237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Algorithms work pretty simply and in just a few steps:</a:t>
            </a:r>
          </a:p>
          <a:p>
            <a:endParaRPr lang="en-US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Recommend 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Monitor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Repeat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7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153 -0.074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E4B9CA-96C7-06D1-6796-6814C2D91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8" t="29605" r="27961" b="55817"/>
          <a:stretch/>
        </p:blipFill>
        <p:spPr>
          <a:xfrm>
            <a:off x="3872203" y="5934269"/>
            <a:ext cx="541176" cy="923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B4843-6CD3-D6CB-7926-667089D31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1" t="32698" r="38858" b="58025"/>
          <a:stretch/>
        </p:blipFill>
        <p:spPr>
          <a:xfrm>
            <a:off x="1996750" y="6102219"/>
            <a:ext cx="541175" cy="587830"/>
          </a:xfrm>
          <a:prstGeom prst="rect">
            <a:avLst/>
          </a:prstGeom>
        </p:spPr>
      </p:pic>
      <p:sp>
        <p:nvSpPr>
          <p:cNvPr id="9" name="Ovál 6">
            <a:hlinkClick r:id="rId3" action="ppaction://hlinksldjump"/>
            <a:extLst>
              <a:ext uri="{FF2B5EF4-FFF2-40B4-BE49-F238E27FC236}">
                <a16:creationId xmlns:a16="http://schemas.microsoft.com/office/drawing/2014/main" id="{BE5ACEC1-7627-F017-B211-23754FFCBB69}"/>
              </a:ext>
            </a:extLst>
          </p:cNvPr>
          <p:cNvSpPr/>
          <p:nvPr/>
        </p:nvSpPr>
        <p:spPr>
          <a:xfrm>
            <a:off x="5747657" y="6182184"/>
            <a:ext cx="517974" cy="50786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832DDE-C866-8034-EB6D-E8998FD61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2" t="31814" r="17653" b="56700"/>
          <a:stretch/>
        </p:blipFill>
        <p:spPr>
          <a:xfrm>
            <a:off x="7778623" y="6130212"/>
            <a:ext cx="391886" cy="7277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DA974A-AC0E-254E-0E7A-40015557D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7" t="29425" r="2926" b="53219"/>
          <a:stretch/>
        </p:blipFill>
        <p:spPr>
          <a:xfrm>
            <a:off x="9230965" y="5943600"/>
            <a:ext cx="905071" cy="1101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8AA90B-743B-1FE6-324F-919AC8302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9" t="51929" r="36314" b="30715"/>
          <a:stretch/>
        </p:blipFill>
        <p:spPr>
          <a:xfrm>
            <a:off x="11033444" y="2498271"/>
            <a:ext cx="905071" cy="11010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FC7401-E465-17CD-D1DE-D9197D3B0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3" t="53400" r="25430" b="29244"/>
          <a:stretch/>
        </p:blipFill>
        <p:spPr>
          <a:xfrm>
            <a:off x="10963463" y="4870581"/>
            <a:ext cx="905071" cy="1101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04EC85-48CE-50A2-BF7E-8CED4549A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3" t="52665" r="13810" b="29979"/>
          <a:stretch/>
        </p:blipFill>
        <p:spPr>
          <a:xfrm>
            <a:off x="11033444" y="3289041"/>
            <a:ext cx="905071" cy="1101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97D194-F927-8AEE-BC2C-EE2196665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0" t="53842" r="3073" b="28802"/>
          <a:stretch/>
        </p:blipFill>
        <p:spPr>
          <a:xfrm>
            <a:off x="11033444" y="4079811"/>
            <a:ext cx="905071" cy="11010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C8C2AF-EB15-48DE-9EB4-EB3FB548AA4D}"/>
              </a:ext>
            </a:extLst>
          </p:cNvPr>
          <p:cNvSpPr txBox="1"/>
          <p:nvPr/>
        </p:nvSpPr>
        <p:spPr>
          <a:xfrm>
            <a:off x="3244782" y="537283"/>
            <a:ext cx="5523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>
                <a:solidFill>
                  <a:schemeClr val="bg1"/>
                </a:solidFill>
                <a:latin typeface="Candara" panose="020E0502030303020204" pitchFamily="34" charset="0"/>
              </a:rPr>
              <a:t>Our</a:t>
            </a:r>
            <a:r>
              <a:rPr lang="cs-CZ" sz="40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Candara" panose="020E0502030303020204" pitchFamily="34" charset="0"/>
              </a:rPr>
              <a:t>doom</a:t>
            </a:r>
            <a:r>
              <a:rPr lang="cs-CZ" sz="40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Candara" panose="020E0502030303020204" pitchFamily="34" charset="0"/>
              </a:rPr>
              <a:t>or</a:t>
            </a:r>
            <a:r>
              <a:rPr lang="cs-CZ" sz="40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Candara" panose="020E0502030303020204" pitchFamily="34" charset="0"/>
              </a:rPr>
              <a:t>salvation</a:t>
            </a:r>
            <a:r>
              <a:rPr lang="cs-CZ" sz="4000" dirty="0">
                <a:solidFill>
                  <a:schemeClr val="bg1"/>
                </a:solidFill>
                <a:latin typeface="Candara" panose="020E0502030303020204" pitchFamily="34" charset="0"/>
              </a:rPr>
              <a:t>?</a:t>
            </a:r>
          </a:p>
        </p:txBody>
      </p:sp>
      <p:pic>
        <p:nvPicPr>
          <p:cNvPr id="3" name="Picture 2" descr="Cursor PNG, Cursor Transparent Background - FreeIconsPNG">
            <a:extLst>
              <a:ext uri="{FF2B5EF4-FFF2-40B4-BE49-F238E27FC236}">
                <a16:creationId xmlns:a16="http://schemas.microsoft.com/office/drawing/2014/main" id="{6FC085DD-4B54-E476-38DB-D85E1A1D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44" y="6858000"/>
            <a:ext cx="257908" cy="3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3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00105 -0.074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300</Words>
  <Application>Microsoft Office PowerPoint</Application>
  <PresentationFormat>Širokoúhlá obrazovka</PresentationFormat>
  <Paragraphs>73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Century Gothic</vt:lpstr>
      <vt:lpstr>Motiv Office</vt:lpstr>
      <vt:lpstr>Social media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Jakub Kosina</dc:creator>
  <cp:lastModifiedBy>STUDENT</cp:lastModifiedBy>
  <cp:revision>23</cp:revision>
  <dcterms:created xsi:type="dcterms:W3CDTF">2022-10-09T09:59:40Z</dcterms:created>
  <dcterms:modified xsi:type="dcterms:W3CDTF">2022-10-14T08:41:12Z</dcterms:modified>
</cp:coreProperties>
</file>