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69" r:id="rId4"/>
    <p:sldId id="270" r:id="rId5"/>
    <p:sldId id="271" r:id="rId6"/>
    <p:sldId id="272" r:id="rId7"/>
    <p:sldId id="274" r:id="rId8"/>
    <p:sldId id="273" r:id="rId9"/>
    <p:sldId id="282" r:id="rId10"/>
    <p:sldId id="275" r:id="rId11"/>
    <p:sldId id="277" r:id="rId12"/>
    <p:sldId id="276" r:id="rId13"/>
    <p:sldId id="278" r:id="rId14"/>
    <p:sldId id="281" r:id="rId15"/>
    <p:sldId id="279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B5D53-D97E-4E2E-9161-59F8B8497C2B}" v="4" dt="2021-07-09T13:53:16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Hlaváčková" userId="S::hlavackova@hello.cz::cbe00790-2fd1-43a3-8d2b-c901ebc8d614" providerId="AD" clId="Web-{20DB5D53-D97E-4E2E-9161-59F8B8497C2B}"/>
    <pc:docChg chg="delSld">
      <pc:chgData name="Hana Hlaváčková" userId="S::hlavackova@hello.cz::cbe00790-2fd1-43a3-8d2b-c901ebc8d614" providerId="AD" clId="Web-{20DB5D53-D97E-4E2E-9161-59F8B8497C2B}" dt="2021-07-09T13:53:16.657" v="3"/>
      <pc:docMkLst>
        <pc:docMk/>
      </pc:docMkLst>
      <pc:sldChg chg="del">
        <pc:chgData name="Hana Hlaváčková" userId="S::hlavackova@hello.cz::cbe00790-2fd1-43a3-8d2b-c901ebc8d614" providerId="AD" clId="Web-{20DB5D53-D97E-4E2E-9161-59F8B8497C2B}" dt="2021-07-09T13:52:59.641" v="0"/>
        <pc:sldMkLst>
          <pc:docMk/>
          <pc:sldMk cId="787007790" sldId="265"/>
        </pc:sldMkLst>
      </pc:sldChg>
      <pc:sldChg chg="del">
        <pc:chgData name="Hana Hlaváčková" userId="S::hlavackova@hello.cz::cbe00790-2fd1-43a3-8d2b-c901ebc8d614" providerId="AD" clId="Web-{20DB5D53-D97E-4E2E-9161-59F8B8497C2B}" dt="2021-07-09T13:53:07.626" v="1"/>
        <pc:sldMkLst>
          <pc:docMk/>
          <pc:sldMk cId="1845333707" sldId="266"/>
        </pc:sldMkLst>
      </pc:sldChg>
      <pc:sldChg chg="del">
        <pc:chgData name="Hana Hlaváčková" userId="S::hlavackova@hello.cz::cbe00790-2fd1-43a3-8d2b-c901ebc8d614" providerId="AD" clId="Web-{20DB5D53-D97E-4E2E-9161-59F8B8497C2B}" dt="2021-07-09T13:53:11.423" v="2"/>
        <pc:sldMkLst>
          <pc:docMk/>
          <pc:sldMk cId="3829933117" sldId="267"/>
        </pc:sldMkLst>
      </pc:sldChg>
      <pc:sldChg chg="del">
        <pc:chgData name="Hana Hlaváčková" userId="S::hlavackova@hello.cz::cbe00790-2fd1-43a3-8d2b-c901ebc8d614" providerId="AD" clId="Web-{20DB5D53-D97E-4E2E-9161-59F8B8497C2B}" dt="2021-07-09T13:53:16.657" v="3"/>
        <pc:sldMkLst>
          <pc:docMk/>
          <pc:sldMk cId="4109257076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7/9/2021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sz="4400" dirty="0">
                <a:latin typeface="Arial Black" panose="020B0A04020102020204" pitchFamily="34" charset="0"/>
              </a:rPr>
              <a:t>Finsko </a:t>
            </a:r>
            <a:br>
              <a:rPr lang="cs-CZ" sz="4400" dirty="0">
                <a:latin typeface="Arial Black" panose="020B0A04020102020204" pitchFamily="34" charset="0"/>
              </a:rPr>
            </a:br>
            <a:r>
              <a:rPr lang="cs-CZ" sz="4400" dirty="0">
                <a:latin typeface="Arial Black" panose="020B0A04020102020204" pitchFamily="34" charset="0"/>
              </a:rPr>
              <a:t>a</a:t>
            </a:r>
            <a:br>
              <a:rPr lang="cs-CZ" sz="4400" dirty="0">
                <a:latin typeface="Arial Black" panose="020B0A04020102020204" pitchFamily="34" charset="0"/>
              </a:rPr>
            </a:br>
            <a:r>
              <a:rPr lang="cs-CZ" sz="4400" dirty="0">
                <a:latin typeface="Arial Black" panose="020B0A04020102020204" pitchFamily="34" charset="0"/>
              </a:rPr>
              <a:t>jeho vzdělávací systém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5. – 13.10. Helsinky, Finsko</a:t>
            </a:r>
          </a:p>
          <a:p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23931" r="23554" b="10804"/>
          <a:stretch/>
        </p:blipFill>
        <p:spPr>
          <a:xfrm>
            <a:off x="4744489" y="3732415"/>
            <a:ext cx="5245331" cy="3690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091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struktura hodiny: 3 x 15´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518">
            <a:off x="1660663" y="2608537"/>
            <a:ext cx="4357436" cy="397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50" y="1931855"/>
            <a:ext cx="5739987" cy="430499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 rot="671740">
            <a:off x="2198800" y="2717300"/>
            <a:ext cx="441774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samostatná/párová/týmová práce </a:t>
            </a:r>
          </a:p>
        </p:txBody>
      </p:sp>
    </p:spTree>
    <p:extLst>
      <p:ext uri="{BB962C8B-B14F-4D97-AF65-F5344CB8AC3E}">
        <p14:creationId xmlns:p14="http://schemas.microsoft.com/office/powerpoint/2010/main" val="8876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praktičnost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935"/>
          <a:stretch/>
        </p:blipFill>
        <p:spPr>
          <a:xfrm rot="5400000">
            <a:off x="8364757" y="2482936"/>
            <a:ext cx="3840698" cy="288052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002848"/>
            <a:ext cx="4799905" cy="35999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t="295" r="-5090" b="-295"/>
          <a:stretch/>
        </p:blipFill>
        <p:spPr>
          <a:xfrm rot="5400000">
            <a:off x="5482405" y="2471801"/>
            <a:ext cx="3751624" cy="28137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15" y="133005"/>
            <a:ext cx="2745797" cy="2059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630"/>
            <a:ext cx="3279579" cy="2459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925">
            <a:off x="4355157" y="4929387"/>
            <a:ext cx="3108960" cy="2231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71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english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6093" y="2299710"/>
            <a:ext cx="4158386" cy="311878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9238" r="9375" b="16713"/>
          <a:stretch/>
        </p:blipFill>
        <p:spPr>
          <a:xfrm>
            <a:off x="1010644" y="1762297"/>
            <a:ext cx="6551681" cy="4176000"/>
          </a:xfrm>
        </p:spPr>
      </p:pic>
    </p:spTree>
    <p:extLst>
      <p:ext uri="{BB962C8B-B14F-4D97-AF65-F5344CB8AC3E}">
        <p14:creationId xmlns:p14="http://schemas.microsoft.com/office/powerpoint/2010/main" val="427602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Autonomie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5" y="1557898"/>
            <a:ext cx="4114800" cy="277977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1" b="25788"/>
          <a:stretch/>
        </p:blipFill>
        <p:spPr>
          <a:xfrm>
            <a:off x="4868765" y="1604060"/>
            <a:ext cx="7088749" cy="26354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80" y="3610311"/>
            <a:ext cx="3025025" cy="2753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98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Kooperace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Pravidelný úterní meeting:</a:t>
            </a:r>
          </a:p>
          <a:p>
            <a:pPr lvl="1"/>
            <a:r>
              <a:rPr lang="cs-CZ" dirty="0">
                <a:latin typeface="Arial Black" panose="020B0A04020102020204" pitchFamily="34" charset="0"/>
                <a:sym typeface="Wingdings" panose="05000000000000000000" pitchFamily="2" charset="2"/>
              </a:rPr>
              <a:t>obsah a organizace společných hodin</a:t>
            </a:r>
          </a:p>
          <a:p>
            <a:pPr lvl="1"/>
            <a:r>
              <a:rPr lang="cs-CZ" dirty="0">
                <a:latin typeface="Arial Black" panose="020B0A04020102020204" pitchFamily="34" charset="0"/>
                <a:sym typeface="Wingdings" panose="05000000000000000000" pitchFamily="2" charset="2"/>
              </a:rPr>
              <a:t>výběr podpořených žáků</a:t>
            </a:r>
          </a:p>
          <a:p>
            <a:r>
              <a:rPr lang="cs-CZ" dirty="0">
                <a:latin typeface="Arial Black" panose="020B0A04020102020204" pitchFamily="34" charset="0"/>
              </a:rPr>
              <a:t>Domácí úkoly: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1+2 = 15 – 30min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3+4 = 30 – 45 min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5+6 = 60+ min</a:t>
            </a:r>
          </a:p>
          <a:p>
            <a:r>
              <a:rPr lang="cs-CZ" dirty="0">
                <a:latin typeface="Arial Black" panose="020B0A04020102020204" pitchFamily="34" charset="0"/>
              </a:rPr>
              <a:t>Projekty: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2 týdenní/rok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1x měsíčně – </a:t>
            </a:r>
            <a:r>
              <a:rPr lang="cs-CZ" dirty="0" err="1">
                <a:latin typeface="Arial Black" panose="020B0A04020102020204" pitchFamily="34" charset="0"/>
              </a:rPr>
              <a:t>field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project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86" y="2194560"/>
            <a:ext cx="4754562" cy="3169708"/>
          </a:xfrm>
        </p:spPr>
      </p:pic>
    </p:spTree>
    <p:extLst>
      <p:ext uri="{BB962C8B-B14F-4D97-AF65-F5344CB8AC3E}">
        <p14:creationId xmlns:p14="http://schemas.microsoft.com/office/powerpoint/2010/main" val="12518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Neobvyklé role finských školáků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5" y="2174875"/>
            <a:ext cx="5715000" cy="3943350"/>
          </a:xfrm>
        </p:spPr>
      </p:pic>
      <p:sp>
        <p:nvSpPr>
          <p:cNvPr id="6" name="Oválný bublinový popisek 5"/>
          <p:cNvSpPr/>
          <p:nvPr/>
        </p:nvSpPr>
        <p:spPr>
          <a:xfrm>
            <a:off x="251044" y="3164371"/>
            <a:ext cx="2876204" cy="1571106"/>
          </a:xfrm>
          <a:prstGeom prst="wedgeEllipseCallout">
            <a:avLst>
              <a:gd name="adj1" fmla="val 101422"/>
              <a:gd name="adj2" fmla="val -3273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Zelená hlídka?</a:t>
            </a:r>
          </a:p>
        </p:txBody>
      </p:sp>
      <p:sp>
        <p:nvSpPr>
          <p:cNvPr id="8" name="Oválný bublinový popisek 7"/>
          <p:cNvSpPr/>
          <p:nvPr/>
        </p:nvSpPr>
        <p:spPr>
          <a:xfrm>
            <a:off x="901062" y="4942124"/>
            <a:ext cx="2876204" cy="1571106"/>
          </a:xfrm>
          <a:prstGeom prst="wedgeEllipseCallout">
            <a:avLst>
              <a:gd name="adj1" fmla="val 61537"/>
              <a:gd name="adj2" fmla="val -84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knihovník</a:t>
            </a:r>
          </a:p>
        </p:txBody>
      </p:sp>
      <p:sp>
        <p:nvSpPr>
          <p:cNvPr id="10" name="Oválný bublinový popisek 9"/>
          <p:cNvSpPr/>
          <p:nvPr/>
        </p:nvSpPr>
        <p:spPr>
          <a:xfrm>
            <a:off x="1464362" y="1539844"/>
            <a:ext cx="2876204" cy="1571106"/>
          </a:xfrm>
          <a:prstGeom prst="wedgeEllipseCallout">
            <a:avLst>
              <a:gd name="adj1" fmla="val 70497"/>
              <a:gd name="adj2" fmla="val 2757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učitel</a:t>
            </a:r>
          </a:p>
        </p:txBody>
      </p:sp>
      <p:sp>
        <p:nvSpPr>
          <p:cNvPr id="11" name="Oválný bublinový popisek 10"/>
          <p:cNvSpPr/>
          <p:nvPr/>
        </p:nvSpPr>
        <p:spPr>
          <a:xfrm>
            <a:off x="8922875" y="4254716"/>
            <a:ext cx="2876204" cy="1571106"/>
          </a:xfrm>
          <a:prstGeom prst="wedgeEllipseCallout">
            <a:avLst>
              <a:gd name="adj1" fmla="val -74012"/>
              <a:gd name="adj2" fmla="val -4067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přestávkový animátor</a:t>
            </a:r>
          </a:p>
        </p:txBody>
      </p:sp>
      <p:sp>
        <p:nvSpPr>
          <p:cNvPr id="12" name="Oválný bublinový popisek 11"/>
          <p:cNvSpPr/>
          <p:nvPr/>
        </p:nvSpPr>
        <p:spPr>
          <a:xfrm>
            <a:off x="8889075" y="1584121"/>
            <a:ext cx="2876204" cy="1571106"/>
          </a:xfrm>
          <a:prstGeom prst="wedgeEllipseCallout">
            <a:avLst>
              <a:gd name="adj1" fmla="val -65920"/>
              <a:gd name="adj2" fmla="val 3128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Digital </a:t>
            </a:r>
            <a:r>
              <a:rPr lang="cs-CZ" dirty="0" err="1"/>
              <a:t>tutoring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94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uiExpand="1" build="p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střípky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Dovednosti předškoláka: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Zavázat si boty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Ovládat tužku</a:t>
            </a:r>
          </a:p>
          <a:p>
            <a:pPr lvl="1"/>
            <a:r>
              <a:rPr lang="cs-CZ" dirty="0">
                <a:latin typeface="Arial Black" panose="020B0A04020102020204" pitchFamily="34" charset="0"/>
              </a:rPr>
              <a:t>Oloupat bramboru</a:t>
            </a:r>
          </a:p>
          <a:p>
            <a:pPr lvl="1"/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>
                <a:latin typeface="Arial Black" panose="020B0A04020102020204" pitchFamily="34" charset="0"/>
              </a:rPr>
              <a:t>Den učitelů – každý den </a:t>
            </a:r>
            <a:r>
              <a:rPr lang="cs-CZ" dirty="0"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cs-CZ" dirty="0"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r>
              <a:rPr lang="cs-CZ" dirty="0">
                <a:latin typeface="Arial Black" panose="020B0A04020102020204" pitchFamily="34" charset="0"/>
                <a:sym typeface="Wingdings" panose="05000000000000000000" pitchFamily="2" charset="2"/>
              </a:rPr>
              <a:t>Učitelská profese – výběrová: na </a:t>
            </a:r>
            <a:r>
              <a:rPr lang="cs-CZ" dirty="0" err="1">
                <a:latin typeface="Arial Black" panose="020B0A04020102020204" pitchFamily="34" charset="0"/>
                <a:sym typeface="Wingdings" panose="05000000000000000000" pitchFamily="2" charset="2"/>
              </a:rPr>
              <a:t>pedag</a:t>
            </a:r>
            <a:r>
              <a:rPr lang="cs-CZ" dirty="0">
                <a:latin typeface="Arial Black" panose="020B0A04020102020204" pitchFamily="34" charset="0"/>
                <a:sym typeface="Wingdings" panose="05000000000000000000" pitchFamily="2" charset="2"/>
              </a:rPr>
              <a:t>. studia přijato 10 - 50%</a:t>
            </a:r>
            <a:endParaRPr lang="cs-CZ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2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410028" cy="4536255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anose="020B0A04020102020204" pitchFamily="34" charset="0"/>
              </a:rPr>
              <a:t>Čím se můžeme inspirovat?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795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Finský vzdělávací systém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" y="1580653"/>
            <a:ext cx="8661861" cy="4880232"/>
          </a:xfrm>
        </p:spPr>
      </p:pic>
    </p:spTree>
    <p:extLst>
      <p:ext uri="{BB962C8B-B14F-4D97-AF65-F5344CB8AC3E}">
        <p14:creationId xmlns:p14="http://schemas.microsoft.com/office/powerpoint/2010/main" val="273311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anose="020B0A04020102020204" pitchFamily="34" charset="0"/>
              </a:rPr>
              <a:t>V čem jsme podobní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Arial Black" panose="020B0A04020102020204" pitchFamily="34" charset="0"/>
              </a:rPr>
              <a:t>	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start – 7 let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povinná školní docházka - 10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angličtina – od 1. třídy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„</a:t>
            </a:r>
            <a:r>
              <a:rPr lang="cs-CZ" dirty="0" err="1">
                <a:latin typeface="Arial Black" panose="020B0A04020102020204" pitchFamily="34" charset="0"/>
                <a:cs typeface="Arial" panose="020B0604020202020204" pitchFamily="34" charset="0"/>
              </a:rPr>
              <a:t>leaving</a:t>
            </a:r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  <a:cs typeface="Arial" panose="020B0604020202020204" pitchFamily="34" charset="0"/>
              </a:rPr>
              <a:t>exam</a:t>
            </a:r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“ na konci SŠ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 +/- 20 dětí ve třídě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příjemné prostředí  - důležité </a:t>
            </a:r>
          </a:p>
          <a:p>
            <a:endParaRPr lang="cs-CZ" dirty="0"/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294967295"/>
          </p:nvPr>
        </p:nvSpPr>
        <p:spPr>
          <a:xfrm>
            <a:off x="7437438" y="2743200"/>
            <a:ext cx="4754562" cy="3292475"/>
          </a:xfrm>
        </p:spPr>
        <p:txBody>
          <a:bodyPr/>
          <a:lstStyle/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5" y="1951215"/>
            <a:ext cx="4754562" cy="35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 čem se lišíme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89" y="2093976"/>
            <a:ext cx="5162730" cy="3872047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069848" y="2093976"/>
            <a:ext cx="5098196" cy="3977640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zdarma?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hodnocení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přestávky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učitelé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školní tým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pojetí výuky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autonomie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participace</a:t>
            </a:r>
          </a:p>
          <a:p>
            <a:r>
              <a:rPr lang="cs-CZ" dirty="0">
                <a:latin typeface="Arial Black" panose="020B0A04020102020204" pitchFamily="34" charset="0"/>
                <a:cs typeface="Arial" panose="020B0604020202020204" pitchFamily="34" charset="0"/>
              </a:rPr>
              <a:t>kooperace</a:t>
            </a:r>
          </a:p>
          <a:p>
            <a:pPr marL="0" indent="0">
              <a:buNone/>
            </a:pPr>
            <a:endParaRPr lang="cs-CZ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Rovnost – finský způsob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59" y="1821642"/>
            <a:ext cx="5890586" cy="4417940"/>
          </a:xfrm>
        </p:spPr>
      </p:pic>
    </p:spTree>
    <p:extLst>
      <p:ext uri="{BB962C8B-B14F-4D97-AF65-F5344CB8AC3E}">
        <p14:creationId xmlns:p14="http://schemas.microsoft.com/office/powerpoint/2010/main" val="163636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Tým na 6 tříd – 130 žáků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7 </a:t>
            </a:r>
            <a:r>
              <a:rPr lang="cs-CZ" dirty="0" err="1">
                <a:latin typeface="Arial Black" panose="020B0A04020102020204" pitchFamily="34" charset="0"/>
              </a:rPr>
              <a:t>class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teachers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>
                <a:latin typeface="Arial Black" panose="020B0A04020102020204" pitchFamily="34" charset="0"/>
              </a:rPr>
              <a:t>1 </a:t>
            </a:r>
            <a:r>
              <a:rPr lang="cs-CZ" dirty="0" err="1">
                <a:latin typeface="Arial Black" panose="020B0A04020102020204" pitchFamily="34" charset="0"/>
              </a:rPr>
              <a:t>language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teacher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>
                <a:latin typeface="Arial Black" panose="020B0A04020102020204" pitchFamily="34" charset="0"/>
              </a:rPr>
              <a:t>1 part </a:t>
            </a:r>
            <a:r>
              <a:rPr lang="cs-CZ" dirty="0" err="1">
                <a:latin typeface="Arial Black" panose="020B0A04020102020204" pitchFamily="34" charset="0"/>
              </a:rPr>
              <a:t>time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>
                <a:latin typeface="Arial Black" panose="020B0A04020102020204" pitchFamily="34" charset="0"/>
              </a:rPr>
              <a:t>2 </a:t>
            </a:r>
            <a:r>
              <a:rPr lang="cs-CZ" dirty="0" err="1">
                <a:latin typeface="Arial Black" panose="020B0A04020102020204" pitchFamily="34" charset="0"/>
              </a:rPr>
              <a:t>teaching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assistents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>
                <a:latin typeface="Arial Black" panose="020B0A04020102020204" pitchFamily="34" charset="0"/>
              </a:rPr>
              <a:t>1 </a:t>
            </a:r>
            <a:r>
              <a:rPr lang="cs-CZ" dirty="0" err="1">
                <a:latin typeface="Arial Black" panose="020B0A04020102020204" pitchFamily="34" charset="0"/>
              </a:rPr>
              <a:t>resource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teacher</a:t>
            </a:r>
            <a:r>
              <a:rPr lang="cs-CZ" dirty="0">
                <a:latin typeface="Arial Black" panose="020B0A04020102020204" pitchFamily="34" charset="0"/>
              </a:rPr>
              <a:t> (P/T)</a:t>
            </a:r>
          </a:p>
          <a:p>
            <a:r>
              <a:rPr lang="cs-CZ" dirty="0" err="1">
                <a:latin typeface="Arial Black" panose="020B0A04020102020204" pitchFamily="34" charset="0"/>
              </a:rPr>
              <a:t>psychologist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 err="1">
                <a:latin typeface="Arial Black" panose="020B0A04020102020204" pitchFamily="34" charset="0"/>
              </a:rPr>
              <a:t>nurse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 err="1">
                <a:latin typeface="Arial Black" panose="020B0A04020102020204" pitchFamily="34" charset="0"/>
              </a:rPr>
              <a:t>social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worker</a:t>
            </a:r>
            <a:r>
              <a:rPr lang="cs-CZ" dirty="0">
                <a:latin typeface="Arial Black" panose="020B0A04020102020204" pitchFamily="34" charset="0"/>
              </a:rPr>
              <a:t>/</a:t>
            </a:r>
            <a:r>
              <a:rPr lang="cs-CZ" dirty="0" err="1">
                <a:latin typeface="Arial Black" panose="020B0A04020102020204" pitchFamily="34" charset="0"/>
              </a:rPr>
              <a:t>welfare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officer</a:t>
            </a:r>
            <a:endParaRPr lang="cs-CZ" dirty="0">
              <a:latin typeface="Arial Black" panose="020B0A04020102020204" pitchFamily="34" charset="0"/>
            </a:endParaRPr>
          </a:p>
          <a:p>
            <a:r>
              <a:rPr lang="cs-CZ" dirty="0">
                <a:latin typeface="Arial Black" panose="020B0A04020102020204" pitchFamily="34" charset="0"/>
              </a:rPr>
              <a:t>+ </a:t>
            </a:r>
            <a:r>
              <a:rPr lang="cs-CZ" dirty="0" err="1">
                <a:latin typeface="Arial Black" panose="020B0A04020102020204" pitchFamily="34" charset="0"/>
              </a:rPr>
              <a:t>special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needs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teachers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18" y="2193925"/>
            <a:ext cx="4293102" cy="3978275"/>
          </a:xfrm>
        </p:spPr>
      </p:pic>
    </p:spTree>
    <p:extLst>
      <p:ext uri="{BB962C8B-B14F-4D97-AF65-F5344CB8AC3E}">
        <p14:creationId xmlns:p14="http://schemas.microsoft.com/office/powerpoint/2010/main" val="127161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rvp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9" y="1577651"/>
            <a:ext cx="8587047" cy="4818591"/>
          </a:xfrm>
        </p:spPr>
      </p:pic>
      <p:sp>
        <p:nvSpPr>
          <p:cNvPr id="5" name="Ovál 4"/>
          <p:cNvSpPr/>
          <p:nvPr/>
        </p:nvSpPr>
        <p:spPr>
          <a:xfrm>
            <a:off x="8927868" y="5544589"/>
            <a:ext cx="897775" cy="39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1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výuka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5" y="1356129"/>
            <a:ext cx="6732000" cy="5049000"/>
          </a:xfrm>
        </p:spPr>
      </p:pic>
    </p:spTree>
    <p:extLst>
      <p:ext uri="{BB962C8B-B14F-4D97-AF65-F5344CB8AC3E}">
        <p14:creationId xmlns:p14="http://schemas.microsoft.com/office/powerpoint/2010/main" val="127759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Den na prvním stupni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04" y="1733203"/>
            <a:ext cx="6745566" cy="5059175"/>
          </a:xfrm>
        </p:spPr>
      </p:pic>
    </p:spTree>
    <p:extLst>
      <p:ext uri="{BB962C8B-B14F-4D97-AF65-F5344CB8AC3E}">
        <p14:creationId xmlns:p14="http://schemas.microsoft.com/office/powerpoint/2010/main" val="1676053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379</TotalTime>
  <Words>219</Words>
  <Application>Microsoft Office PowerPoint</Application>
  <PresentationFormat>Širokoúhlá obrazovka</PresentationFormat>
  <Paragraphs>67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Dřevo</vt:lpstr>
      <vt:lpstr>Finsko  a jeho vzdělávací systém</vt:lpstr>
      <vt:lpstr>Finský vzdělávací systém</vt:lpstr>
      <vt:lpstr>V čem jsme podobní</vt:lpstr>
      <vt:lpstr>V čem se lišíme</vt:lpstr>
      <vt:lpstr>Rovnost – finský způsob</vt:lpstr>
      <vt:lpstr>Tým na 6 tříd – 130 žáků</vt:lpstr>
      <vt:lpstr>rvp</vt:lpstr>
      <vt:lpstr>výuka</vt:lpstr>
      <vt:lpstr>Den na prvním stupni</vt:lpstr>
      <vt:lpstr>struktura hodiny: 3 x 15´</vt:lpstr>
      <vt:lpstr>praktičnost</vt:lpstr>
      <vt:lpstr>english</vt:lpstr>
      <vt:lpstr>Autonomie </vt:lpstr>
      <vt:lpstr>Kooperace </vt:lpstr>
      <vt:lpstr>Neobvyklé role finských školáků</vt:lpstr>
      <vt:lpstr>střípky</vt:lpstr>
      <vt:lpstr>Čím se můžeme inspirovat?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Finsko  a jeho vzdělávací systém</dc:title>
  <dc:creator>Hana Hlaváčková</dc:creator>
  <cp:lastModifiedBy>Hana Hlaváčková</cp:lastModifiedBy>
  <cp:revision>42</cp:revision>
  <dcterms:created xsi:type="dcterms:W3CDTF">2019-12-04T16:54:41Z</dcterms:created>
  <dcterms:modified xsi:type="dcterms:W3CDTF">2021-07-09T13:53:20Z</dcterms:modified>
</cp:coreProperties>
</file>